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5" r:id="rId1"/>
  </p:sldMasterIdLst>
  <p:sldIdLst>
    <p:sldId id="256" r:id="rId2"/>
    <p:sldId id="278" r:id="rId3"/>
    <p:sldId id="280" r:id="rId4"/>
    <p:sldId id="257" r:id="rId5"/>
    <p:sldId id="281" r:id="rId6"/>
    <p:sldId id="282" r:id="rId7"/>
    <p:sldId id="258" r:id="rId8"/>
    <p:sldId id="259" r:id="rId9"/>
    <p:sldId id="260" r:id="rId10"/>
    <p:sldId id="261" r:id="rId11"/>
    <p:sldId id="283" r:id="rId12"/>
    <p:sldId id="284" r:id="rId13"/>
    <p:sldId id="262" r:id="rId14"/>
    <p:sldId id="265" r:id="rId15"/>
    <p:sldId id="266" r:id="rId16"/>
    <p:sldId id="263" r:id="rId17"/>
    <p:sldId id="264" r:id="rId18"/>
    <p:sldId id="267" r:id="rId19"/>
    <p:sldId id="268" r:id="rId20"/>
    <p:sldId id="269" r:id="rId21"/>
    <p:sldId id="285" r:id="rId22"/>
    <p:sldId id="270" r:id="rId23"/>
    <p:sldId id="271" r:id="rId24"/>
    <p:sldId id="286" r:id="rId25"/>
    <p:sldId id="272" r:id="rId26"/>
    <p:sldId id="279" r:id="rId27"/>
    <p:sldId id="273" r:id="rId28"/>
    <p:sldId id="274" r:id="rId29"/>
    <p:sldId id="275" r:id="rId30"/>
    <p:sldId id="276" r:id="rId31"/>
    <p:sldId id="287" r:id="rId32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33"/>
    </p:embeddedFont>
    <p:embeddedFont>
      <p:font typeface="타이포_쌍문동 B" panose="02020803020101020101" pitchFamily="18" charset="-127"/>
      <p:bold r:id="rId34"/>
    </p:embeddedFont>
    <p:embeddedFont>
      <p:font typeface="나눔스퀘어 Light" panose="020B0600000101010101" pitchFamily="50" charset="-127"/>
      <p:regular r:id="rId35"/>
    </p:embeddedFont>
    <p:embeddedFont>
      <p:font typeface="나눔스퀘어 Bold" panose="020B0600000101010101" pitchFamily="50" charset="-127"/>
      <p:bold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나눔스퀘어" panose="020B0600000101010101" pitchFamily="50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33" autoAdjust="0"/>
    <p:restoredTop sz="94660"/>
  </p:normalViewPr>
  <p:slideViewPr>
    <p:cSldViewPr snapToGrid="0">
      <p:cViewPr varScale="1">
        <p:scale>
          <a:sx n="48" d="100"/>
          <a:sy n="48" d="100"/>
        </p:scale>
        <p:origin x="58" y="893"/>
      </p:cViewPr>
      <p:guideLst>
        <p:guide orient="horz" pos="215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A556D7F-DD21-40A4-848E-5F8B91F49C07}" type="datetime1">
              <a:rPr lang="ko-KR" altLang="en-US"/>
              <a:pPr lvl="0">
                <a:defRPr/>
              </a:pPr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355409C-BCF4-49B3-8A6C-AFF0E01542A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A556D7F-DD21-40A4-848E-5F8B91F49C07}" type="datetime1">
              <a:rPr lang="ko-KR" altLang="en-US"/>
              <a:pPr lvl="0">
                <a:defRPr/>
              </a:pPr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355409C-BCF4-49B3-8A6C-AFF0E01542A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A556D7F-DD21-40A4-848E-5F8B91F49C07}" type="datetime1">
              <a:rPr lang="ko-KR" altLang="en-US"/>
              <a:pPr lvl="0">
                <a:defRPr/>
              </a:pPr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355409C-BCF4-49B3-8A6C-AFF0E01542A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A556D7F-DD21-40A4-848E-5F8B91F49C07}" type="datetime1">
              <a:rPr lang="ko-KR" altLang="en-US"/>
              <a:pPr lvl="0">
                <a:defRPr/>
              </a:pPr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355409C-BCF4-49B3-8A6C-AFF0E01542A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A556D7F-DD21-40A4-848E-5F8B91F49C07}" type="datetime1">
              <a:rPr lang="ko-KR" altLang="en-US"/>
              <a:pPr lvl="0">
                <a:defRPr/>
              </a:pPr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355409C-BCF4-49B3-8A6C-AFF0E01542A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A556D7F-DD21-40A4-848E-5F8B91F49C07}" type="datetime1">
              <a:rPr lang="ko-KR" altLang="en-US"/>
              <a:pPr lvl="0">
                <a:defRPr/>
              </a:pPr>
              <a:t>2018-05-28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355409C-BCF4-49B3-8A6C-AFF0E01542A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A556D7F-DD21-40A4-848E-5F8B91F49C07}" type="datetime1">
              <a:rPr lang="ko-KR" altLang="en-US"/>
              <a:pPr lvl="0">
                <a:defRPr/>
              </a:pPr>
              <a:t>2018-05-28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355409C-BCF4-49B3-8A6C-AFF0E01542A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A556D7F-DD21-40A4-848E-5F8B91F49C07}" type="datetime1">
              <a:rPr lang="ko-KR" altLang="en-US"/>
              <a:pPr lvl="0">
                <a:defRPr/>
              </a:pPr>
              <a:t>2018-05-28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355409C-BCF4-49B3-8A6C-AFF0E01542A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A556D7F-DD21-40A4-848E-5F8B91F49C07}" type="datetime1">
              <a:rPr lang="ko-KR" altLang="en-US"/>
              <a:pPr lvl="0">
                <a:defRPr/>
              </a:pPr>
              <a:t>2018-05-28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355409C-BCF4-49B3-8A6C-AFF0E01542A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A556D7F-DD21-40A4-848E-5F8B91F49C07}" type="datetime1">
              <a:rPr lang="ko-KR" altLang="en-US"/>
              <a:pPr lvl="0">
                <a:defRPr/>
              </a:pPr>
              <a:t>2018-05-28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355409C-BCF4-49B3-8A6C-AFF0E01542A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BA556D7F-DD21-40A4-848E-5F8B91F49C07}" type="datetime1">
              <a:rPr lang="ko-KR" altLang="en-US"/>
              <a:pPr lvl="0">
                <a:defRPr/>
              </a:pPr>
              <a:t>2018-05-28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2355409C-BCF4-49B3-8A6C-AFF0E01542A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blipFill rotWithShape="1">
          <a:blip r:embed="rId13">
            <a:alphaModFix/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A556D7F-DD21-40A4-848E-5F8B91F49C07}" type="datetime1">
              <a:rPr lang="ko-KR" altLang="en-US"/>
              <a:pPr lvl="0">
                <a:defRPr/>
              </a:pPr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2355409C-BCF4-49B3-8A6C-AFF0E01542A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43900" y="5257800"/>
            <a:ext cx="2282190" cy="636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2017662035 </a:t>
            </a:r>
            <a:r>
              <a:rPr lang="ko-KR" altLang="en-US">
                <a:latin typeface="나눔스퀘어 ExtraBold"/>
                <a:ea typeface="나눔스퀘어 ExtraBold"/>
              </a:rPr>
              <a:t>박민주</a:t>
            </a:r>
          </a:p>
          <a:p>
            <a:pPr lvl="0"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2017662016 </a:t>
            </a:r>
            <a:r>
              <a:rPr lang="ko-KR" altLang="en-US">
                <a:latin typeface="나눔스퀘어 ExtraBold"/>
                <a:ea typeface="나눔스퀘어 ExtraBold"/>
              </a:rPr>
              <a:t>함정욱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47266" y="895349"/>
            <a:ext cx="5097468" cy="26754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4040" y="4045372"/>
            <a:ext cx="883919" cy="883919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6220" y="609600"/>
            <a:ext cx="3941545" cy="636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타이포_쌍문동 B"/>
                <a:ea typeface="타이포_쌍문동 B"/>
              </a:rPr>
              <a:t>Player</a:t>
            </a:r>
            <a:r>
              <a:rPr lang="ko-KR" altLang="en-US" sz="3600">
                <a:latin typeface="타이포_쌍문동 B"/>
                <a:ea typeface="타이포_쌍문동 B"/>
              </a:rPr>
              <a:t> 상태 종류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655035"/>
              </p:ext>
            </p:extLst>
          </p:nvPr>
        </p:nvGraphicFramePr>
        <p:xfrm>
          <a:off x="1036800" y="4536000"/>
          <a:ext cx="10061999" cy="19964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9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1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36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나눔스퀘어 Bold"/>
                          <a:ea typeface="나눔스퀘어 Bold"/>
                        </a:rPr>
                        <a:t>행위명</a:t>
                      </a:r>
                    </a:p>
                  </a:txBody>
                  <a:tcPr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나눔스퀘어 Bold"/>
                          <a:ea typeface="나눔스퀘어 Bold"/>
                        </a:rPr>
                        <a:t>정의</a:t>
                      </a:r>
                    </a:p>
                  </a:txBody>
                  <a:tcP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나눔스퀘어 Bold"/>
                          <a:ea typeface="나눔스퀘어 Bold"/>
                        </a:rPr>
                        <a:t>설명</a:t>
                      </a:r>
                    </a:p>
                  </a:txBody>
                  <a:tcP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나눔스퀘어 Bold"/>
                          <a:ea typeface="나눔스퀘어 Bold"/>
                        </a:rPr>
                        <a:t>비고</a:t>
                      </a:r>
                    </a:p>
                  </a:txBody>
                  <a:tcPr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Idle</a:t>
                      </a:r>
                      <a:endParaRPr lang="ko-KR" altLang="en-US" sz="1200"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기본 대기 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 아무 입력도 받지 않고 정지해 있는 상태</a:t>
                      </a:r>
                      <a:endParaRPr lang="en-US" altLang="ko-KR" sz="1200">
                        <a:latin typeface="나눔스퀘어"/>
                        <a:ea typeface="나눔스퀘어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>
                        <a:latin typeface="나눔스퀘어 Bold"/>
                        <a:ea typeface="나눔스퀘어 Bold"/>
                      </a:endParaRPr>
                    </a:p>
                  </a:txBody>
                  <a:tcPr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Move</a:t>
                      </a:r>
                      <a:endParaRPr lang="ko-KR" altLang="en-US" sz="1200"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걷는</a:t>
                      </a:r>
                      <a:r>
                        <a:rPr lang="ko-KR" altLang="en-US" sz="1200" baseline="0">
                          <a:latin typeface="나눔스퀘어"/>
                          <a:ea typeface="나눔스퀘어"/>
                        </a:rPr>
                        <a:t> 상태</a:t>
                      </a:r>
                      <a:endParaRPr lang="ko-KR" altLang="en-US" sz="1200">
                        <a:latin typeface="나눔스퀘어"/>
                        <a:ea typeface="나눔스퀘어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왼쪽</a:t>
                      </a: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, </a:t>
                      </a: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오른쪽 입력을 받으면 플레이어가 해당 방향으로 걷는다</a:t>
                      </a: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.</a:t>
                      </a:r>
                      <a:endParaRPr lang="ko-KR" altLang="en-US" sz="1200">
                        <a:latin typeface="나눔스퀘어"/>
                        <a:ea typeface="나눔스퀘어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>
                        <a:latin typeface="나눔스퀘어 Bold"/>
                        <a:ea typeface="나눔스퀘어 Bold"/>
                      </a:endParaRPr>
                    </a:p>
                  </a:txBody>
                  <a:tcPr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4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 Damage</a:t>
                      </a:r>
                      <a:endParaRPr lang="ko-KR" altLang="en-US" sz="1200"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탄을 맞았을 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 플레이어가 탄을 맞은 상태</a:t>
                      </a: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. 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 탄을 맞은 이후 </a:t>
                      </a: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3</a:t>
                      </a: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초 동안은 다른 탄을 맞을 수 없다</a:t>
                      </a: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.</a:t>
                      </a:r>
                      <a:endParaRPr lang="ko-KR" altLang="en-US" sz="1200">
                        <a:latin typeface="나눔스퀘어"/>
                        <a:ea typeface="나눔스퀘어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5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탄에 맞으면 플레이어가</a:t>
                      </a:r>
                      <a:endParaRPr lang="en-US" altLang="ko-KR" sz="105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05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깜박이게 되어 탄에 맞았음을 알 수 있다</a:t>
                      </a:r>
                      <a:r>
                        <a:rPr lang="en-US" altLang="ko-KR" sz="105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05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Die</a:t>
                      </a:r>
                      <a:endParaRPr lang="ko-KR" altLang="en-US" sz="1200"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죽은 상태</a:t>
                      </a:r>
                    </a:p>
                  </a:txBody>
                  <a:tcPr anchor="ctr"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 HP</a:t>
                      </a: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가 모두 닳아 죽은 상태</a:t>
                      </a: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. </a:t>
                      </a: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게임이 끝난다</a:t>
                      </a: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.</a:t>
                      </a:r>
                      <a:endParaRPr lang="ko-KR" altLang="en-US" sz="1200"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플레이어가 점점 흐려지면서 사라지고</a:t>
                      </a:r>
                      <a:r>
                        <a:rPr lang="en-US" altLang="ko-KR" sz="11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눈 내리는 </a:t>
                      </a:r>
                      <a:r>
                        <a:rPr lang="ko-KR" altLang="en-US" sz="1100" dirty="0" err="1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파티클이</a:t>
                      </a:r>
                      <a:r>
                        <a:rPr lang="ko-KR" altLang="en-US" sz="11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 생성된다</a:t>
                      </a:r>
                      <a:r>
                        <a:rPr lang="en-US" altLang="ko-KR" sz="1100" dirty="0"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.</a:t>
                      </a:r>
                      <a:endParaRPr lang="ko-KR" altLang="en-US" sz="1100" dirty="0"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>
          <a:xfrm>
            <a:off x="3076575" y="60960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09758" y="3957980"/>
            <a:ext cx="9914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latin typeface="나눔스퀘어 ExtraBold"/>
                <a:ea typeface="나눔스퀘어 ExtraBold"/>
              </a:rPr>
              <a:t>&lt; Idle &gt;</a:t>
            </a:r>
            <a:endParaRPr lang="ko-KR" altLang="en-US" b="1">
              <a:latin typeface="나눔스퀘어 ExtraBold"/>
              <a:ea typeface="나눔스퀘어 Extra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52643" y="3923385"/>
            <a:ext cx="118229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latin typeface="나눔스퀘어 ExtraBold"/>
                <a:ea typeface="나눔스퀘어 ExtraBold"/>
              </a:rPr>
              <a:t>&lt; Move &gt;</a:t>
            </a:r>
            <a:endParaRPr lang="ko-KR" altLang="en-US" b="1">
              <a:latin typeface="나눔스퀘어 ExtraBold"/>
              <a:ea typeface="나눔스퀘어 Extra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47310" y="3923385"/>
            <a:ext cx="14880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latin typeface="나눔스퀘어 ExtraBold"/>
                <a:ea typeface="나눔스퀘어 ExtraBold"/>
              </a:rPr>
              <a:t>&lt; Damage &gt;</a:t>
            </a:r>
            <a:endParaRPr lang="ko-KR" altLang="en-US" b="1">
              <a:latin typeface="나눔스퀘어 ExtraBold"/>
              <a:ea typeface="나눔스퀘어 Extra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75536" y="3927114"/>
            <a:ext cx="9362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latin typeface="나눔스퀘어 ExtraBold"/>
                <a:ea typeface="나눔스퀘어 ExtraBold"/>
              </a:rPr>
              <a:t>&lt; Die &gt;</a:t>
            </a:r>
            <a:endParaRPr lang="ko-KR" altLang="en-US" b="1">
              <a:latin typeface="나눔스퀘어 ExtraBold"/>
              <a:ea typeface="나눔스퀘어 Extra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l="18650" t="17130" r="17580" b="26850"/>
          <a:stretch>
            <a:fillRect/>
          </a:stretch>
        </p:blipFill>
        <p:spPr>
          <a:xfrm>
            <a:off x="6717454" y="1905000"/>
            <a:ext cx="1622302" cy="197908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t="16560" b="26960"/>
          <a:stretch>
            <a:fillRect/>
          </a:stretch>
        </p:blipFill>
        <p:spPr>
          <a:xfrm>
            <a:off x="3540653" y="1873249"/>
            <a:ext cx="2044965" cy="20531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t="17750" b="27780"/>
          <a:stretch>
            <a:fillRect/>
          </a:stretch>
        </p:blipFill>
        <p:spPr>
          <a:xfrm>
            <a:off x="812270" y="1946491"/>
            <a:ext cx="2066284" cy="200109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537658" y="1928243"/>
            <a:ext cx="937765" cy="93776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87478" y="2694472"/>
            <a:ext cx="503853" cy="50385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577878" y="3102990"/>
            <a:ext cx="662602" cy="6626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7A1724-13E6-47A8-A240-F935F049C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32" t="13182" r="60692" b="7594"/>
          <a:stretch/>
        </p:blipFill>
        <p:spPr>
          <a:xfrm>
            <a:off x="4573479" y="1171851"/>
            <a:ext cx="3045042" cy="5433135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729503-CFE8-4005-80B6-6D76F5B2020B}"/>
              </a:ext>
            </a:extLst>
          </p:cNvPr>
          <p:cNvSpPr txBox="1"/>
          <p:nvPr/>
        </p:nvSpPr>
        <p:spPr>
          <a:xfrm>
            <a:off x="1036218" y="609600"/>
            <a:ext cx="607890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latin typeface="타이포_쌍문동 B"/>
                <a:ea typeface="타이포_쌍문동 B"/>
              </a:rPr>
              <a:t>Player HP</a:t>
            </a:r>
            <a:r>
              <a:rPr lang="ko-KR" altLang="en-US" sz="3600" dirty="0">
                <a:latin typeface="타이포_쌍문동 B"/>
                <a:ea typeface="타이포_쌍문동 B"/>
              </a:rPr>
              <a:t>가 </a:t>
            </a:r>
            <a:r>
              <a:rPr lang="en-US" altLang="ko-KR" sz="3600" dirty="0">
                <a:latin typeface="타이포_쌍문동 B"/>
                <a:ea typeface="타이포_쌍문동 B"/>
              </a:rPr>
              <a:t>30 </a:t>
            </a:r>
            <a:r>
              <a:rPr lang="ko-KR" altLang="en-US" sz="3600" dirty="0">
                <a:latin typeface="타이포_쌍문동 B"/>
                <a:ea typeface="타이포_쌍문동 B"/>
              </a:rPr>
              <a:t>이하일 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ECF82-8E3D-4B02-8E62-6B4F7F4B4CF1}"/>
              </a:ext>
            </a:extLst>
          </p:cNvPr>
          <p:cNvSpPr txBox="1"/>
          <p:nvPr/>
        </p:nvSpPr>
        <p:spPr>
          <a:xfrm>
            <a:off x="1111247" y="1333499"/>
            <a:ext cx="1560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2"/>
                </a:solidFill>
                <a:latin typeface="나눔스퀘어 Bold"/>
                <a:ea typeface="나눔스퀘어 Bold"/>
              </a:rPr>
              <a:t>비 </a:t>
            </a:r>
            <a:r>
              <a:rPr lang="ko-KR" altLang="en-US" dirty="0" err="1">
                <a:solidFill>
                  <a:schemeClr val="tx2"/>
                </a:solidFill>
                <a:latin typeface="나눔스퀘어 Bold"/>
                <a:ea typeface="나눔스퀘어 Bold"/>
              </a:rPr>
              <a:t>파티클</a:t>
            </a:r>
            <a:r>
              <a:rPr lang="ko-KR" altLang="en-US" dirty="0">
                <a:solidFill>
                  <a:schemeClr val="tx2"/>
                </a:solidFill>
                <a:latin typeface="나눔스퀘어 Bold"/>
                <a:ea typeface="나눔스퀘어 Bold"/>
              </a:rPr>
              <a:t> 생성</a:t>
            </a:r>
            <a:endParaRPr lang="en-US" altLang="ko-KR" dirty="0">
              <a:solidFill>
                <a:schemeClr val="tx2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25286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729503-CFE8-4005-80B6-6D76F5B2020B}"/>
              </a:ext>
            </a:extLst>
          </p:cNvPr>
          <p:cNvSpPr txBox="1"/>
          <p:nvPr/>
        </p:nvSpPr>
        <p:spPr>
          <a:xfrm>
            <a:off x="1036218" y="609600"/>
            <a:ext cx="574067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latin typeface="타이포_쌍문동 B"/>
                <a:ea typeface="타이포_쌍문동 B"/>
              </a:rPr>
              <a:t>Player HP</a:t>
            </a:r>
            <a:r>
              <a:rPr lang="ko-KR" altLang="en-US" sz="3600" dirty="0">
                <a:latin typeface="타이포_쌍문동 B"/>
                <a:ea typeface="타이포_쌍문동 B"/>
              </a:rPr>
              <a:t>가 </a:t>
            </a:r>
            <a:r>
              <a:rPr lang="en-US" altLang="ko-KR" sz="3600" dirty="0">
                <a:latin typeface="타이포_쌍문동 B"/>
                <a:ea typeface="타이포_쌍문동 B"/>
              </a:rPr>
              <a:t>0 </a:t>
            </a:r>
            <a:r>
              <a:rPr lang="ko-KR" altLang="en-US" sz="3600" dirty="0">
                <a:latin typeface="타이포_쌍문동 B"/>
                <a:ea typeface="타이포_쌍문동 B"/>
              </a:rPr>
              <a:t>이하일 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3D1D35-7F7F-41CB-A9BA-5DF9DB9BF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939" y="1171851"/>
            <a:ext cx="3036122" cy="54324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AECF82-8E3D-4B02-8E62-6B4F7F4B4CF1}"/>
              </a:ext>
            </a:extLst>
          </p:cNvPr>
          <p:cNvSpPr txBox="1"/>
          <p:nvPr/>
        </p:nvSpPr>
        <p:spPr>
          <a:xfrm>
            <a:off x="747804" y="1324621"/>
            <a:ext cx="37016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dirty="0">
                <a:solidFill>
                  <a:schemeClr val="tx2"/>
                </a:solidFill>
                <a:latin typeface="나눔스퀘어 Bold"/>
                <a:ea typeface="나눔스퀘어 Bold"/>
              </a:rPr>
              <a:t>눈사람이 사라지고 눈 </a:t>
            </a:r>
            <a:r>
              <a:rPr lang="ko-KR" altLang="en-US" dirty="0" err="1">
                <a:solidFill>
                  <a:schemeClr val="tx2"/>
                </a:solidFill>
                <a:latin typeface="나눔스퀘어 Bold"/>
                <a:ea typeface="나눔스퀘어 Bold"/>
              </a:rPr>
              <a:t>파티클</a:t>
            </a:r>
            <a:r>
              <a:rPr lang="ko-KR" altLang="en-US" dirty="0">
                <a:solidFill>
                  <a:schemeClr val="tx2"/>
                </a:solidFill>
                <a:latin typeface="나눔스퀘어 Bold"/>
                <a:ea typeface="나눔스퀘어 Bold"/>
              </a:rPr>
              <a:t> 생성</a:t>
            </a:r>
            <a:endParaRPr lang="en-US" altLang="ko-KR" dirty="0">
              <a:solidFill>
                <a:schemeClr val="tx2"/>
              </a:solidFill>
              <a:latin typeface="나눔스퀘어 Bold"/>
              <a:ea typeface="나눔스퀘어 Bold"/>
            </a:endParaRPr>
          </a:p>
          <a:p>
            <a:pPr marL="342900" indent="-342900">
              <a:buAutoNum type="arabicPeriod"/>
              <a:defRPr/>
            </a:pPr>
            <a:r>
              <a:rPr lang="en-US" altLang="ko-KR" dirty="0">
                <a:solidFill>
                  <a:schemeClr val="tx2"/>
                </a:solidFill>
                <a:latin typeface="나눔스퀘어 Bold"/>
                <a:ea typeface="나눔스퀘어 Bold"/>
              </a:rPr>
              <a:t>Restart </a:t>
            </a:r>
            <a:r>
              <a:rPr lang="ko-KR" altLang="en-US" dirty="0">
                <a:solidFill>
                  <a:schemeClr val="tx2"/>
                </a:solidFill>
                <a:latin typeface="나눔스퀘어 Bold"/>
                <a:ea typeface="나눔스퀘어 Bold"/>
              </a:rPr>
              <a:t>화면 띄우기</a:t>
            </a:r>
            <a:endParaRPr lang="en-US" altLang="ko-KR" dirty="0">
              <a:solidFill>
                <a:schemeClr val="tx2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225E1A-36E8-44D7-AFDE-0DD40C905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024" y="1163083"/>
            <a:ext cx="3039632" cy="54324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62985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70175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en-US" altLang="ko-KR">
                <a:latin typeface="타이포_쌍문동 B"/>
                <a:ea typeface="타이포_쌍문동 B"/>
              </a:rPr>
              <a:t>Bullet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34CDBE5-474A-4586-8E0A-377E97738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242189"/>
              </p:ext>
            </p:extLst>
          </p:nvPr>
        </p:nvGraphicFramePr>
        <p:xfrm>
          <a:off x="1075323" y="5155141"/>
          <a:ext cx="10044425" cy="148124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5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2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6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+mj-lt"/>
                        </a:rPr>
                        <a:t>속성명</a:t>
                      </a:r>
                    </a:p>
                  </a:txBody>
                  <a:tcPr>
                    <a:lnL w="28575" cmpd="sng">
                      <a:solidFill>
                        <a:prstClr val="black"/>
                      </a:solidFill>
                      <a:prstDash val="solid"/>
                    </a:lnL>
                    <a:lnT w="28575" cmpd="sng">
                      <a:solidFill>
                        <a:prstClr val="black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+mj-lt"/>
                        </a:rPr>
                        <a:t>정의</a:t>
                      </a:r>
                    </a:p>
                  </a:txBody>
                  <a:tcPr>
                    <a:lnT w="28575" cmpd="sng">
                      <a:solidFill>
                        <a:prstClr val="black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+mj-lt"/>
                        </a:rPr>
                        <a:t>자료형</a:t>
                      </a:r>
                    </a:p>
                  </a:txBody>
                  <a:tcPr>
                    <a:lnT w="28575" cmpd="sng">
                      <a:solidFill>
                        <a:prstClr val="black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+mj-lt"/>
                        </a:rPr>
                        <a:t>설명</a:t>
                      </a:r>
                    </a:p>
                  </a:txBody>
                  <a:tcPr>
                    <a:lnT w="28575" cmpd="sng">
                      <a:solidFill>
                        <a:prstClr val="black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dirty="0">
                          <a:latin typeface="+mj-lt"/>
                        </a:rPr>
                        <a:t>비고</a:t>
                      </a:r>
                    </a:p>
                  </a:txBody>
                  <a:tcPr>
                    <a:lnR w="28575" cmpd="sng">
                      <a:solidFill>
                        <a:prstClr val="black"/>
                      </a:solidFill>
                      <a:prstDash val="solid"/>
                    </a:lnR>
                    <a:lnT w="28575" cmpd="sng">
                      <a:solidFill>
                        <a:prstClr val="black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Damage</a:t>
                      </a:r>
                    </a:p>
                  </a:txBody>
                  <a:tcPr anchor="ctr">
                    <a:lnL w="28575" cmpd="sng">
                      <a:solidFill>
                        <a:prstClr val="black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피해값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Integer</a:t>
                      </a:r>
                      <a:endParaRPr lang="ko-KR" altLang="en-US" sz="1200">
                        <a:latin typeface="나눔스퀘어"/>
                        <a:ea typeface="나눔스퀘어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탄 하나가 플레이어 </a:t>
                      </a: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HP</a:t>
                      </a: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에 미치는 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"/>
                          <a:ea typeface="나눔스퀘어"/>
                        </a:rPr>
                        <a:t>고정 값 </a:t>
                      </a:r>
                      <a:r>
                        <a:rPr lang="en-US" altLang="ko-KR" sz="1200" dirty="0">
                          <a:latin typeface="나눔스퀘어"/>
                          <a:ea typeface="나눔스퀘어"/>
                        </a:rPr>
                        <a:t>:</a:t>
                      </a:r>
                      <a:r>
                        <a:rPr lang="ko-KR" altLang="en-US" sz="1200" dirty="0"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lang="en-US" altLang="ko-KR" sz="1200" dirty="0">
                          <a:latin typeface="나눔스퀘어"/>
                          <a:ea typeface="나눔스퀘어"/>
                        </a:rPr>
                        <a:t>2</a:t>
                      </a:r>
                    </a:p>
                  </a:txBody>
                  <a:tcPr anchor="ctr">
                    <a:lnR w="28575" cmpd="sng">
                      <a:solidFill>
                        <a:prstClr val="black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DelayTime</a:t>
                      </a:r>
                    </a:p>
                  </a:txBody>
                  <a:tcPr anchor="ctr">
                    <a:lnL w="28575" cmpd="sng">
                      <a:solidFill>
                        <a:prstClr val="black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탄이 쉬는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Float</a:t>
                      </a:r>
                      <a:endParaRPr lang="ko-KR" altLang="en-US" sz="1200">
                        <a:latin typeface="나눔스퀘어"/>
                        <a:ea typeface="나눔스퀘어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탄막이 한 번 나오고 다음에 나올 때까지 쉬는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고정 값 </a:t>
                      </a: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:</a:t>
                      </a: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10</a:t>
                      </a: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초</a:t>
                      </a:r>
                    </a:p>
                  </a:txBody>
                  <a:tcPr anchor="ctr">
                    <a:lnR w="28575" cmpd="sng">
                      <a:solidFill>
                        <a:prstClr val="black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7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Speed</a:t>
                      </a:r>
                    </a:p>
                  </a:txBody>
                  <a:tcPr anchor="ctr">
                    <a:lnL w="28575" cmpd="sng">
                      <a:solidFill>
                        <a:prstClr val="black"/>
                      </a:solidFill>
                      <a:prstDash val="solid"/>
                    </a:lnL>
                    <a:lnB w="28575" cmpd="sng">
                      <a:solidFill>
                        <a:prstClr val="black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탄막 속도</a:t>
                      </a:r>
                    </a:p>
                  </a:txBody>
                  <a:tcPr anchor="ctr">
                    <a:lnB w="28575" cmpd="sng">
                      <a:solidFill>
                        <a:prstClr val="black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Float</a:t>
                      </a:r>
                    </a:p>
                  </a:txBody>
                  <a:tcPr anchor="ctr">
                    <a:lnB w="28575" cmpd="sng">
                      <a:solidFill>
                        <a:prstClr val="black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탄막이 날아다니는 속도</a:t>
                      </a:r>
                    </a:p>
                  </a:txBody>
                  <a:tcPr anchor="ctr">
                    <a:lnB w="28575" cmpd="sng">
                      <a:solidFill>
                        <a:prstClr val="black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"/>
                          <a:ea typeface="나눔스퀘어"/>
                        </a:rPr>
                        <a:t>초기 값 </a:t>
                      </a:r>
                      <a:r>
                        <a:rPr lang="en-US" altLang="ko-KR" sz="1200" dirty="0">
                          <a:latin typeface="나눔스퀘어"/>
                          <a:ea typeface="나눔스퀘어"/>
                        </a:rPr>
                        <a:t>:</a:t>
                      </a:r>
                      <a:r>
                        <a:rPr lang="ko-KR" altLang="en-US" sz="1200" dirty="0"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lang="en-US" altLang="ko-KR" sz="1200" dirty="0">
                          <a:latin typeface="나눔스퀘어"/>
                          <a:ea typeface="나눔스퀘어"/>
                        </a:rPr>
                        <a:t>3</a:t>
                      </a:r>
                    </a:p>
                  </a:txBody>
                  <a:tcPr anchor="ctr">
                    <a:lnR w="28575" cmpd="sng">
                      <a:solidFill>
                        <a:prstClr val="black"/>
                      </a:solidFill>
                      <a:prstDash val="solid"/>
                    </a:lnR>
                    <a:lnB w="28575" cmpd="sng">
                      <a:solidFill>
                        <a:prstClr val="black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35" name="그림 10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14659" y="381000"/>
            <a:ext cx="2536200" cy="4508799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36218" y="609600"/>
            <a:ext cx="2512797" cy="636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타이포_쌍문동 B"/>
                <a:ea typeface="타이포_쌍문동 B"/>
              </a:rPr>
              <a:t>Ice Bullet</a:t>
            </a:r>
          </a:p>
        </p:txBody>
      </p:sp>
      <p:sp>
        <p:nvSpPr>
          <p:cNvPr id="1038" name="TextBox 1037"/>
          <p:cNvSpPr txBox="1"/>
          <p:nvPr/>
        </p:nvSpPr>
        <p:spPr>
          <a:xfrm>
            <a:off x="7598829" y="4550833"/>
            <a:ext cx="3035728" cy="362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나눔스퀘어 Bold"/>
                <a:ea typeface="나눔스퀘어 Bold"/>
              </a:rPr>
              <a:t>탄이</a:t>
            </a:r>
            <a:r>
              <a:rPr lang="en-US" altLang="ko-KR">
                <a:latin typeface="나눔스퀘어 Bold"/>
                <a:ea typeface="나눔스퀘어 Bold"/>
              </a:rPr>
              <a:t> </a:t>
            </a:r>
            <a:r>
              <a:rPr lang="ko-KR" altLang="en-US">
                <a:latin typeface="나눔스퀘어 Bold"/>
                <a:ea typeface="나눔스퀘어 Bold"/>
              </a:rPr>
              <a:t>행성에 닿으면</a:t>
            </a:r>
            <a:r>
              <a:rPr lang="en-US" altLang="ko-KR">
                <a:latin typeface="나눔스퀘어 Bold"/>
                <a:ea typeface="나눔스퀘어 Bold"/>
              </a:rPr>
              <a:t>,</a:t>
            </a:r>
            <a:r>
              <a:rPr lang="ko-KR" altLang="en-US">
                <a:latin typeface="나눔스퀘어 Bold"/>
                <a:ea typeface="나눔스퀘어 Bold"/>
              </a:rPr>
              <a:t> </a:t>
            </a:r>
            <a:r>
              <a:rPr lang="en-US" altLang="ko-KR">
                <a:latin typeface="나눔스퀘어 Bold"/>
                <a:ea typeface="나눔스퀘어 Bold"/>
              </a:rPr>
              <a:t>Score +2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6637863" y="4781549"/>
            <a:ext cx="3046309" cy="43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300">
                <a:latin typeface="나눔스퀘어 ExtraBold"/>
                <a:ea typeface="나눔스퀘어 ExtraBold"/>
              </a:rPr>
              <a:t>Collision</a:t>
            </a:r>
            <a:r>
              <a:rPr lang="ko-KR" altLang="en-US" sz="2300">
                <a:latin typeface="나눔스퀘어 ExtraBold"/>
                <a:ea typeface="나눔스퀘어 ExtraBold"/>
              </a:rPr>
              <a:t> </a:t>
            </a:r>
            <a:r>
              <a:rPr lang="en-US" altLang="ko-KR" sz="2300">
                <a:latin typeface="나눔스퀘어 ExtraBold"/>
                <a:ea typeface="나눔스퀘어 ExtraBold"/>
              </a:rPr>
              <a:t>Particle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6220" y="609600"/>
            <a:ext cx="3131920" cy="636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타이포_쌍문동 B"/>
                <a:ea typeface="타이포_쌍문동 B"/>
              </a:rPr>
              <a:t>Bullet</a:t>
            </a:r>
            <a:r>
              <a:rPr lang="ko-KR" altLang="en-US" sz="3600">
                <a:latin typeface="타이포_쌍문동 B"/>
                <a:ea typeface="타이포_쌍문동 B"/>
              </a:rPr>
              <a:t> 작업물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98332" y="3048000"/>
            <a:ext cx="762000" cy="762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232188" y="4076700"/>
            <a:ext cx="1496868" cy="43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>
                <a:latin typeface="나눔스퀘어 ExtraBold"/>
                <a:ea typeface="나눔스퀘어 ExtraBold"/>
              </a:rPr>
              <a:t>Ice Bullet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5240"/>
          <a:stretch>
            <a:fillRect/>
          </a:stretch>
        </p:blipFill>
        <p:spPr>
          <a:xfrm>
            <a:off x="6772488" y="1485476"/>
            <a:ext cx="2880360" cy="3061546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glow rad="190500">
              <a:schemeClr val="accent1">
                <a:satMod val="175000"/>
                <a:alpha val="5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926FD42-B50C-4B5F-A4F9-8468074ED6D5}"/>
              </a:ext>
            </a:extLst>
          </p:cNvPr>
          <p:cNvGraphicFramePr>
            <a:graphicFrameLocks noGrp="1"/>
          </p:cNvGraphicFramePr>
          <p:nvPr/>
        </p:nvGraphicFramePr>
        <p:xfrm>
          <a:off x="1075323" y="5140324"/>
          <a:ext cx="10044425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5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2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6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+mj-lt"/>
                        </a:rPr>
                        <a:t>속성명</a:t>
                      </a:r>
                    </a:p>
                  </a:txBody>
                  <a:tcPr>
                    <a:lnL w="28575" cmpd="sng">
                      <a:solidFill>
                        <a:prstClr val="black"/>
                      </a:solidFill>
                      <a:prstDash val="solid"/>
                    </a:lnL>
                    <a:lnT w="28575" cmpd="sng">
                      <a:solidFill>
                        <a:prstClr val="black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+mj-lt"/>
                        </a:rPr>
                        <a:t>정의</a:t>
                      </a:r>
                    </a:p>
                  </a:txBody>
                  <a:tcPr>
                    <a:lnT w="28575" cmpd="sng">
                      <a:solidFill>
                        <a:prstClr val="black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+mj-lt"/>
                        </a:rPr>
                        <a:t>자료형</a:t>
                      </a:r>
                    </a:p>
                  </a:txBody>
                  <a:tcPr>
                    <a:lnT w="28575" cmpd="sng">
                      <a:solidFill>
                        <a:prstClr val="black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dirty="0">
                          <a:latin typeface="+mj-lt"/>
                        </a:rPr>
                        <a:t>설명</a:t>
                      </a:r>
                    </a:p>
                  </a:txBody>
                  <a:tcPr>
                    <a:lnT w="28575" cmpd="sng">
                      <a:solidFill>
                        <a:prstClr val="black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+mj-lt"/>
                        </a:rPr>
                        <a:t>비고</a:t>
                      </a:r>
                    </a:p>
                  </a:txBody>
                  <a:tcPr>
                    <a:lnR w="28575" cmpd="sng">
                      <a:solidFill>
                        <a:prstClr val="black"/>
                      </a:solidFill>
                      <a:prstDash val="solid"/>
                    </a:lnR>
                    <a:lnT w="28575" cmpd="sng">
                      <a:solidFill>
                        <a:prstClr val="black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Damage</a:t>
                      </a:r>
                    </a:p>
                  </a:txBody>
                  <a:tcPr anchor="ctr">
                    <a:lnL w="28575" cmpd="sng">
                      <a:solidFill>
                        <a:prstClr val="black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피해값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Integer</a:t>
                      </a:r>
                      <a:endParaRPr lang="ko-KR" altLang="en-US" sz="1200">
                        <a:latin typeface="나눔스퀘어"/>
                        <a:ea typeface="나눔스퀘어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탄 하나가 플레이어 </a:t>
                      </a: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HP</a:t>
                      </a: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에 미치는 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고정 값 </a:t>
                      </a: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:</a:t>
                      </a: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4</a:t>
                      </a:r>
                    </a:p>
                  </a:txBody>
                  <a:tcPr anchor="ctr">
                    <a:lnR w="28575" cmpd="sng">
                      <a:solidFill>
                        <a:prstClr val="black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DelayTime</a:t>
                      </a:r>
                    </a:p>
                  </a:txBody>
                  <a:tcPr anchor="ctr">
                    <a:lnL w="28575" cmpd="sng">
                      <a:solidFill>
                        <a:prstClr val="black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탄이 쉬는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Float</a:t>
                      </a:r>
                      <a:endParaRPr lang="ko-KR" altLang="en-US" sz="1200">
                        <a:latin typeface="나눔스퀘어"/>
                        <a:ea typeface="나눔스퀘어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탄막이 한 번 나오고 다음에 나올 때까지 쉬는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고정 값 </a:t>
                      </a: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:</a:t>
                      </a: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20</a:t>
                      </a: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초</a:t>
                      </a:r>
                    </a:p>
                  </a:txBody>
                  <a:tcPr anchor="ctr">
                    <a:lnR w="28575" cmpd="sng">
                      <a:solidFill>
                        <a:prstClr val="black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Speed</a:t>
                      </a:r>
                    </a:p>
                  </a:txBody>
                  <a:tcPr anchor="ctr">
                    <a:lnL w="28575" cmpd="sng">
                      <a:solidFill>
                        <a:prstClr val="black"/>
                      </a:solidFill>
                      <a:prstDash val="solid"/>
                    </a:lnL>
                    <a:lnB w="28575" cmpd="sng">
                      <a:solidFill>
                        <a:prstClr val="black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탄막 속도</a:t>
                      </a:r>
                    </a:p>
                  </a:txBody>
                  <a:tcPr anchor="ctr">
                    <a:lnB w="28575" cmpd="sng">
                      <a:solidFill>
                        <a:prstClr val="black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Float</a:t>
                      </a:r>
                    </a:p>
                  </a:txBody>
                  <a:tcPr anchor="ctr">
                    <a:lnB w="28575" cmpd="sng">
                      <a:solidFill>
                        <a:prstClr val="black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탄막이 날아다니는 속도</a:t>
                      </a:r>
                    </a:p>
                  </a:txBody>
                  <a:tcPr anchor="ctr">
                    <a:lnB w="28575" cmpd="sng">
                      <a:solidFill>
                        <a:prstClr val="black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"/>
                          <a:ea typeface="나눔스퀘어"/>
                        </a:rPr>
                        <a:t>초기 값 </a:t>
                      </a:r>
                      <a:r>
                        <a:rPr lang="en-US" altLang="ko-KR" sz="1200" dirty="0">
                          <a:latin typeface="나눔스퀘어"/>
                          <a:ea typeface="나눔스퀘어"/>
                        </a:rPr>
                        <a:t>:</a:t>
                      </a:r>
                      <a:r>
                        <a:rPr lang="ko-KR" altLang="en-US" sz="1200" dirty="0"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lang="en-US" altLang="ko-KR" sz="1200" dirty="0">
                          <a:latin typeface="나눔스퀘어"/>
                          <a:ea typeface="나눔스퀘어"/>
                        </a:rPr>
                        <a:t>7</a:t>
                      </a:r>
                    </a:p>
                  </a:txBody>
                  <a:tcPr anchor="ctr">
                    <a:lnR w="28575" cmpd="sng">
                      <a:solidFill>
                        <a:prstClr val="black"/>
                      </a:solidFill>
                      <a:prstDash val="solid"/>
                    </a:lnR>
                    <a:lnB w="28575" cmpd="sng">
                      <a:solidFill>
                        <a:prstClr val="black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36220" y="609600"/>
            <a:ext cx="2760445" cy="636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타이포_쌍문동 B"/>
                <a:ea typeface="타이포_쌍문동 B"/>
              </a:rPr>
              <a:t>Hot</a:t>
            </a:r>
            <a:r>
              <a:rPr lang="ko-KR" altLang="en-US" sz="3600">
                <a:latin typeface="타이포_쌍문동 B"/>
                <a:ea typeface="타이포_쌍문동 B"/>
              </a:rPr>
              <a:t> </a:t>
            </a:r>
            <a:r>
              <a:rPr lang="en-US" altLang="ko-KR" sz="3600">
                <a:latin typeface="타이포_쌍문동 B"/>
                <a:ea typeface="타이포_쌍문동 B"/>
              </a:rPr>
              <a:t>Bullet </a:t>
            </a: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96355" y="411691"/>
            <a:ext cx="2536031" cy="45085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1033" name="TextBox 1032"/>
          <p:cNvSpPr txBox="1"/>
          <p:nvPr/>
        </p:nvSpPr>
        <p:spPr>
          <a:xfrm>
            <a:off x="7598829" y="4550833"/>
            <a:ext cx="3035728" cy="362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나눔스퀘어 Bold"/>
                <a:ea typeface="나눔스퀘어 Bold"/>
              </a:rPr>
              <a:t>탄이</a:t>
            </a:r>
            <a:r>
              <a:rPr lang="en-US" altLang="ko-KR" dirty="0">
                <a:latin typeface="나눔스퀘어 Bold"/>
                <a:ea typeface="나눔스퀘어 Bold"/>
              </a:rPr>
              <a:t> </a:t>
            </a:r>
            <a:r>
              <a:rPr lang="ko-KR" altLang="en-US" dirty="0">
                <a:latin typeface="나눔스퀘어 Bold"/>
                <a:ea typeface="나눔스퀘어 Bold"/>
              </a:rPr>
              <a:t>행성에 닿으면</a:t>
            </a:r>
            <a:r>
              <a:rPr lang="en-US" altLang="ko-KR" dirty="0">
                <a:latin typeface="나눔스퀘어 Bold"/>
                <a:ea typeface="나눔스퀘어 Bold"/>
              </a:rPr>
              <a:t>,</a:t>
            </a:r>
            <a:r>
              <a:rPr lang="ko-KR" altLang="en-US" dirty="0">
                <a:latin typeface="나눔스퀘어 Bold"/>
                <a:ea typeface="나눔스퀘어 Bold"/>
              </a:rPr>
              <a:t> </a:t>
            </a:r>
            <a:r>
              <a:rPr lang="en-US" altLang="ko-KR" dirty="0">
                <a:latin typeface="나눔스퀘어 Bold"/>
                <a:ea typeface="나눔스퀘어 Bold"/>
              </a:rPr>
              <a:t>Score +1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637863" y="4781549"/>
            <a:ext cx="3046309" cy="43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300">
                <a:latin typeface="나눔스퀘어 ExtraBold"/>
                <a:ea typeface="나눔스퀘어 ExtraBold"/>
              </a:rPr>
              <a:t>Collision</a:t>
            </a:r>
            <a:r>
              <a:rPr lang="ko-KR" altLang="en-US" sz="2300">
                <a:latin typeface="나눔스퀘어 ExtraBold"/>
                <a:ea typeface="나눔스퀘어 ExtraBold"/>
              </a:rPr>
              <a:t> </a:t>
            </a:r>
            <a:r>
              <a:rPr lang="en-US" altLang="ko-KR" sz="2300">
                <a:latin typeface="나눔스퀘어 ExtraBold"/>
                <a:ea typeface="나눔스퀘어 ExtraBold"/>
              </a:rPr>
              <a:t>Particle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6220" y="609600"/>
            <a:ext cx="3131920" cy="636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타이포_쌍문동 B"/>
                <a:ea typeface="타이포_쌍문동 B"/>
              </a:rPr>
              <a:t>Bullet</a:t>
            </a:r>
            <a:r>
              <a:rPr lang="ko-KR" altLang="en-US" sz="3600">
                <a:latin typeface="타이포_쌍문동 B"/>
                <a:ea typeface="타이포_쌍문동 B"/>
              </a:rPr>
              <a:t> 작업물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01508" y="3048000"/>
            <a:ext cx="762000" cy="762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72883" y="4057650"/>
            <a:ext cx="1596390" cy="436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300">
                <a:latin typeface="나눔스퀘어 ExtraBold"/>
                <a:ea typeface="나눔스퀘어 ExtraBold"/>
              </a:rPr>
              <a:t>Hot Bullet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6332" y="1573953"/>
            <a:ext cx="3009900" cy="3032760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glow rad="190500">
              <a:srgbClr val="E48FB5">
                <a:alpha val="50000"/>
              </a:srgbClr>
            </a:glo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70175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en-US" altLang="ko-KR">
                <a:latin typeface="타이포_쌍문동 B"/>
                <a:ea typeface="타이포_쌍문동 B"/>
              </a:rPr>
              <a:t>Item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6221" y="609600"/>
            <a:ext cx="282801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latin typeface="타이포_쌍문동 B"/>
                <a:ea typeface="타이포_쌍문동 B"/>
              </a:rPr>
              <a:t>Cloud Item</a:t>
            </a:r>
            <a:endParaRPr lang="ko-KR" altLang="en-US" sz="3600" dirty="0">
              <a:latin typeface="타이포_쌍문동 B"/>
              <a:ea typeface="타이포_쌍문동 B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668929"/>
              </p:ext>
            </p:extLst>
          </p:nvPr>
        </p:nvGraphicFramePr>
        <p:xfrm>
          <a:off x="1036222" y="5177366"/>
          <a:ext cx="10041354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5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2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07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77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+mj-lt"/>
                        </a:rPr>
                        <a:t>속성명</a:t>
                      </a:r>
                    </a:p>
                  </a:txBody>
                  <a:tcPr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+mj-lt"/>
                        </a:rPr>
                        <a:t>정의</a:t>
                      </a:r>
                    </a:p>
                  </a:txBody>
                  <a:tcP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+mj-lt"/>
                        </a:rPr>
                        <a:t>자료형</a:t>
                      </a:r>
                    </a:p>
                  </a:txBody>
                  <a:tcP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+mj-lt"/>
                        </a:rPr>
                        <a:t>설명</a:t>
                      </a:r>
                    </a:p>
                  </a:txBody>
                  <a:tcP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+mj-lt"/>
                        </a:rPr>
                        <a:t>값</a:t>
                      </a:r>
                    </a:p>
                  </a:txBody>
                  <a:tcPr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DelayTime</a:t>
                      </a:r>
                    </a:p>
                  </a:txBody>
                  <a:tcPr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지연시간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latin typeface="나눔스퀘어"/>
                          <a:ea typeface="나눔스퀘어"/>
                        </a:rPr>
                        <a:t>해당 아이템이 몇 초에 한 번씩 나오는지를 나타냅니다</a:t>
                      </a:r>
                      <a:r>
                        <a:rPr lang="en-US" altLang="ko-KR" sz="1200" dirty="0">
                          <a:latin typeface="나눔스퀘어"/>
                          <a:ea typeface="나눔스퀘어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latin typeface="나눔스퀘어"/>
                          <a:ea typeface="나눔스퀘어"/>
                        </a:rPr>
                        <a:t>Random (30, 50)</a:t>
                      </a:r>
                      <a:endParaRPr lang="ko-KR" altLang="en-US" sz="1200" dirty="0"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KeetpTime</a:t>
                      </a:r>
                    </a:p>
                  </a:txBody>
                  <a:tcPr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지속시간</a:t>
                      </a:r>
                    </a:p>
                  </a:txBody>
                  <a:tcPr anchor="ctr"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Float</a:t>
                      </a:r>
                    </a:p>
                  </a:txBody>
                  <a:tcPr anchor="ctr"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구름 아이템의 지속시간을 나타냅니다</a:t>
                      </a: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.</a:t>
                      </a:r>
                    </a:p>
                  </a:txBody>
                  <a:tcPr anchor="ctr"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latin typeface="나눔스퀘어"/>
                          <a:ea typeface="나눔스퀘어"/>
                        </a:rPr>
                        <a:t>4</a:t>
                      </a:r>
                      <a:r>
                        <a:rPr lang="ko-KR" altLang="en-US" sz="1200" dirty="0">
                          <a:latin typeface="나눔스퀘어"/>
                          <a:ea typeface="나눔스퀘어"/>
                        </a:rPr>
                        <a:t>초</a:t>
                      </a:r>
                    </a:p>
                  </a:txBody>
                  <a:tcPr anchor="ctr"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>
          <a:xfrm>
            <a:off x="3076575" y="60960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60479" y="3935425"/>
            <a:ext cx="5596897" cy="363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나눔스퀘어 ExtraBold"/>
                <a:ea typeface="나눔스퀘어 ExtraBold"/>
              </a:rPr>
              <a:t>1.</a:t>
            </a:r>
            <a:r>
              <a:rPr lang="ko-KR" altLang="en-US" b="1">
                <a:latin typeface="나눔스퀘어 ExtraBold"/>
                <a:ea typeface="나눔스퀘어 ExtraBold"/>
              </a:rPr>
              <a:t> 플레이어 머리 위에 위치하여 </a:t>
            </a:r>
            <a:r>
              <a:rPr lang="en-US" altLang="ko-KR" b="1">
                <a:latin typeface="나눔스퀘어 ExtraBold"/>
                <a:ea typeface="나눔스퀘어 ExtraBold"/>
              </a:rPr>
              <a:t>4</a:t>
            </a:r>
            <a:r>
              <a:rPr lang="ko-KR" altLang="en-US" b="1">
                <a:latin typeface="나눔스퀘어 ExtraBold"/>
                <a:ea typeface="나눔스퀘어 ExtraBold"/>
              </a:rPr>
              <a:t>초동안 탄막을 막아준다</a:t>
            </a:r>
            <a:r>
              <a:rPr lang="en-US" altLang="ko-KR" b="1">
                <a:latin typeface="나눔스퀘어 ExtraBold"/>
                <a:ea typeface="나눔스퀘어 ExtraBold"/>
              </a:rPr>
              <a:t>.</a:t>
            </a:r>
          </a:p>
        </p:txBody>
      </p:sp>
      <p:sp>
        <p:nvSpPr>
          <p:cNvPr id="1027" name="TextBox 9"/>
          <p:cNvSpPr txBox="1"/>
          <p:nvPr/>
        </p:nvSpPr>
        <p:spPr>
          <a:xfrm>
            <a:off x="5579523" y="4306900"/>
            <a:ext cx="4513167" cy="3637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latin typeface="나눔스퀘어 ExtraBold"/>
                <a:ea typeface="나눔스퀘어 ExtraBold"/>
              </a:rPr>
              <a:t>2.</a:t>
            </a:r>
            <a:r>
              <a:rPr lang="ko-KR" altLang="en-US" b="1">
                <a:latin typeface="나눔스퀘어 ExtraBold"/>
                <a:ea typeface="나눔스퀘어 ExtraBold"/>
              </a:rPr>
              <a:t> 아이템을 먹자마자 자동으로 사용하게 된다</a:t>
            </a:r>
            <a:r>
              <a:rPr lang="en-US" altLang="ko-KR" b="1">
                <a:latin typeface="나눔스퀘어 ExtraBold"/>
                <a:ea typeface="나눔스퀘어 ExtraBold"/>
              </a:rPr>
              <a:t>.</a:t>
            </a:r>
          </a:p>
        </p:txBody>
      </p:sp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51082" y="1431396"/>
            <a:ext cx="2846916" cy="2135187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3"/>
          <a:srcRect t="30630" b="9050"/>
          <a:stretch>
            <a:fillRect/>
          </a:stretch>
        </p:blipFill>
        <p:spPr>
          <a:xfrm>
            <a:off x="1817687" y="1537666"/>
            <a:ext cx="2918187" cy="312958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6220" y="609600"/>
            <a:ext cx="291900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latin typeface="타이포_쌍문동 B"/>
                <a:ea typeface="타이포_쌍문동 B"/>
              </a:rPr>
              <a:t>Target </a:t>
            </a:r>
            <a:r>
              <a:rPr lang="ko-KR" altLang="en-US" sz="3600" dirty="0">
                <a:latin typeface="타이포_쌍문동 B"/>
                <a:ea typeface="타이포_쌍문동 B"/>
              </a:rPr>
              <a:t>게임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AD0D5E-D1DD-4227-A81F-BAADAF5C3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690687"/>
            <a:ext cx="5715000" cy="3476625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FAE87-A328-4269-B8A4-1FF3ACA649CF}"/>
              </a:ext>
            </a:extLst>
          </p:cNvPr>
          <p:cNvSpPr txBox="1"/>
          <p:nvPr/>
        </p:nvSpPr>
        <p:spPr>
          <a:xfrm>
            <a:off x="5055490" y="5417402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바른손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롤링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플래닛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26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36110" t="8330" r="36370" b="5250"/>
          <a:stretch>
            <a:fillRect/>
          </a:stretch>
        </p:blipFill>
        <p:spPr>
          <a:xfrm>
            <a:off x="7355418" y="889000"/>
            <a:ext cx="2378791" cy="4202283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099771" y="5314949"/>
            <a:ext cx="2661034" cy="438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>
                <a:latin typeface="나눔스퀘어 ExtraBold"/>
                <a:ea typeface="나눔스퀘어 ExtraBold"/>
              </a:rPr>
              <a:t>Appear Particle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26337" y="5275792"/>
            <a:ext cx="2661034" cy="44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300">
                <a:latin typeface="나눔스퀘어 ExtraBold"/>
                <a:ea typeface="나눔스퀘어 ExtraBold"/>
              </a:rPr>
              <a:t>Keep Particle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96996" y="5725583"/>
            <a:ext cx="4009394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tx2"/>
                </a:solidFill>
                <a:latin typeface="나눔스퀘어 Bold"/>
                <a:ea typeface="나눔스퀘어 Bold"/>
              </a:rPr>
              <a:t>구름 아이템이 곧 나타남을 알리는 파티클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92333" y="5741458"/>
            <a:ext cx="5173565" cy="36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tx2"/>
                </a:solidFill>
                <a:latin typeface="나눔스퀘어 Bold"/>
                <a:ea typeface="나눔스퀘어 Bold"/>
              </a:rPr>
              <a:t>구름 아이템 효과가 나타나고 있음을 알리는 파티클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34980" t="5090" r="35330"/>
          <a:stretch>
            <a:fillRect/>
          </a:stretch>
        </p:blipFill>
        <p:spPr>
          <a:xfrm>
            <a:off x="2264834" y="899583"/>
            <a:ext cx="2321157" cy="417401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5" name="TextBox 6"/>
          <p:cNvSpPr txBox="1"/>
          <p:nvPr/>
        </p:nvSpPr>
        <p:spPr>
          <a:xfrm>
            <a:off x="1036220" y="609600"/>
            <a:ext cx="454323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latin typeface="타이포_쌍문동 B"/>
                <a:ea typeface="타이포_쌍문동 B"/>
              </a:rPr>
              <a:t>Cloud Item Effect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82086" y="1322190"/>
            <a:ext cx="6035195" cy="4678204"/>
          </a:xfrm>
          <a:prstGeom prst="rect">
            <a:avLst/>
          </a:prstGeom>
        </p:spPr>
        <p:txBody>
          <a:bodyPr wrap="square" spcCol="14400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행성의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360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도 중에 랜덤의 한 곳에서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Appear </a:t>
            </a:r>
          </a:p>
          <a:p>
            <a:pP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      Particle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이 생성된다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.</a:t>
            </a:r>
          </a:p>
          <a:p>
            <a:pPr>
              <a:defRPr/>
            </a:pPr>
            <a:endParaRPr lang="en-US" altLang="ko-KR" dirty="0">
              <a:solidFill>
                <a:schemeClr val="tx2"/>
              </a:solidFill>
              <a:latin typeface="나눔스퀘어 Bold"/>
              <a:ea typeface="나눔스퀘어 Bold"/>
            </a:endParaRPr>
          </a:p>
          <a:p>
            <a:pPr marL="342900" indent="-342900">
              <a:buAutoNum type="arabicPeriod" startAt="2"/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Particle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이 생성된 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초 후에  구름 아이템이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  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해당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Particle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의 가운데에서 떨어진다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.</a:t>
            </a:r>
          </a:p>
          <a:p>
            <a:pP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  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그리고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Particle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은 사라진다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.</a:t>
            </a:r>
          </a:p>
          <a:p>
            <a:pPr>
              <a:defRPr/>
            </a:pPr>
            <a:endParaRPr lang="en-US" altLang="ko-KR" dirty="0">
              <a:solidFill>
                <a:schemeClr val="tx2"/>
              </a:solidFill>
              <a:latin typeface="나눔스퀘어 Bold"/>
              <a:ea typeface="나눔스퀘어 Bold"/>
            </a:endParaRPr>
          </a:p>
          <a:p>
            <a:pPr marL="342900" indent="-342900">
              <a:buAutoNum type="arabicPeriod" startAt="3"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만약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Particle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에서 아이템이 떨어질 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그 아래에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      플레이어가 있다면 구름 아이템은 플레이어 머리 위에서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      4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초 동안 탄막을 막아준다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. 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  - </a:t>
            </a:r>
            <a:r>
              <a:rPr lang="ko-KR" altLang="en-US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아이템 효과가 지속되는 동안에는 </a:t>
            </a:r>
            <a:r>
              <a:rPr lang="en-US" altLang="ko-KR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Keep Particle</a:t>
            </a:r>
            <a:r>
              <a:rPr lang="ko-KR" altLang="en-US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이 구름 위치에</a:t>
            </a:r>
            <a:endParaRPr lang="en-US" altLang="ko-KR" sz="1600" dirty="0">
              <a:solidFill>
                <a:schemeClr val="tx2"/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     </a:t>
            </a:r>
            <a:r>
              <a:rPr lang="ko-KR" altLang="en-US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생성된다</a:t>
            </a:r>
            <a:r>
              <a:rPr lang="en-US" altLang="ko-KR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.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  - 4</a:t>
            </a:r>
            <a:r>
              <a:rPr lang="ko-KR" altLang="en-US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초 동안 탄막을 막아준 뒤 점점 작아지면서 소멸된다</a:t>
            </a:r>
            <a:r>
              <a:rPr lang="en-US" altLang="ko-KR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. 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  - </a:t>
            </a:r>
            <a:r>
              <a:rPr lang="ko-KR" altLang="en-US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이 때</a:t>
            </a:r>
            <a:r>
              <a:rPr lang="en-US" altLang="ko-KR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점수 별은 구름을 통과하여 플레이어가</a:t>
            </a:r>
            <a:r>
              <a:rPr lang="en-US" altLang="ko-KR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먹을 수 있다</a:t>
            </a:r>
            <a:r>
              <a:rPr lang="en-US" altLang="ko-KR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. </a:t>
            </a:r>
          </a:p>
          <a:p>
            <a:pPr>
              <a:defRPr/>
            </a:pPr>
            <a:endParaRPr lang="en-US" altLang="ko-KR" dirty="0">
              <a:solidFill>
                <a:schemeClr val="tx2"/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4.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만약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Particle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이 떨어질 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그 아래에 플레이어가 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 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없다면 그대로 행성에 떨어져 소멸된다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.    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1036220" y="609600"/>
            <a:ext cx="560441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latin typeface="타이포_쌍문동 B"/>
                <a:ea typeface="타이포_쌍문동 B"/>
              </a:rPr>
              <a:t>Cloud Item Effect </a:t>
            </a:r>
            <a:r>
              <a:rPr lang="ko-KR" altLang="en-US" sz="3600" dirty="0">
                <a:latin typeface="타이포_쌍문동 B"/>
                <a:ea typeface="타이포_쌍문동 B"/>
              </a:rPr>
              <a:t>흐름</a:t>
            </a:r>
            <a:endParaRPr lang="en-US" altLang="ko-KR" sz="3600" dirty="0">
              <a:latin typeface="타이포_쌍문동 B"/>
              <a:ea typeface="타이포_쌍문동 B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1F25DAD-E32A-4F83-857E-F436A5C4C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47431" y="1535837"/>
            <a:ext cx="1914589" cy="14359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EDCEF6-4D89-452E-B420-9DC2E0D54C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13661" y="2175029"/>
            <a:ext cx="2382128" cy="423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1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6220" y="609600"/>
            <a:ext cx="4598770" cy="636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타이포_쌍문동 B"/>
                <a:ea typeface="타이포_쌍문동 B"/>
              </a:rPr>
              <a:t>Slow Watch </a:t>
            </a:r>
            <a:r>
              <a:rPr lang="ko-KR" altLang="en-US" sz="3600">
                <a:latin typeface="타이포_쌍문동 B"/>
                <a:ea typeface="타이포_쌍문동 B"/>
              </a:rPr>
              <a:t>아이템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741201"/>
              </p:ext>
            </p:extLst>
          </p:nvPr>
        </p:nvGraphicFramePr>
        <p:xfrm>
          <a:off x="1036800" y="5176800"/>
          <a:ext cx="10040451" cy="156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5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07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75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+mj-lt"/>
                        </a:rPr>
                        <a:t>속성명</a:t>
                      </a:r>
                    </a:p>
                  </a:txBody>
                  <a:tcPr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+mj-lt"/>
                        </a:rPr>
                        <a:t>정의</a:t>
                      </a:r>
                    </a:p>
                  </a:txBody>
                  <a:tcP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+mj-lt"/>
                        </a:rPr>
                        <a:t>자료형</a:t>
                      </a:r>
                    </a:p>
                  </a:txBody>
                  <a:tcP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+mj-lt"/>
                        </a:rPr>
                        <a:t>설명</a:t>
                      </a:r>
                    </a:p>
                  </a:txBody>
                  <a:tcP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+mj-lt"/>
                        </a:rPr>
                        <a:t>값</a:t>
                      </a:r>
                    </a:p>
                  </a:txBody>
                  <a:tcPr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DelayTime</a:t>
                      </a:r>
                    </a:p>
                  </a:txBody>
                  <a:tcPr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지연시간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해당 아이템이 몇 초에 한 번씩 나오는지를 나타냅니다</a:t>
                      </a: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latin typeface="나눔스퀘어"/>
                          <a:ea typeface="나눔스퀘어"/>
                        </a:rPr>
                        <a:t>Random(40,50)</a:t>
                      </a:r>
                      <a:endParaRPr lang="ko-KR" altLang="en-US" sz="1200" dirty="0"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KeepTime</a:t>
                      </a:r>
                    </a:p>
                  </a:txBody>
                  <a:tcPr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지속시간</a:t>
                      </a:r>
                    </a:p>
                  </a:txBody>
                  <a:tcPr anchor="ctr"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Float</a:t>
                      </a:r>
                    </a:p>
                  </a:txBody>
                  <a:tcPr anchor="ctr"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느린시계 아이템의 지속시간을 나타냅니다</a:t>
                      </a: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.</a:t>
                      </a:r>
                    </a:p>
                  </a:txBody>
                  <a:tcPr anchor="ctr"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5</a:t>
                      </a: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초</a:t>
                      </a:r>
                    </a:p>
                  </a:txBody>
                  <a:tcPr anchor="ctr"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SlowTIme</a:t>
                      </a:r>
                    </a:p>
                  </a:txBody>
                  <a:tcPr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T w="9525" cap="flat" cmpd="sng" algn="ctr">
                      <a:noFill/>
                      <a:prstDash val="solid"/>
                      <a:round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느려지는 시간</a:t>
                      </a:r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Float</a:t>
                      </a:r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아이템을 사용했을 때 얼만큼의 시간이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느려지는지를 정의합니다</a:t>
                      </a: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.</a:t>
                      </a:r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dirty="0">
                          <a:latin typeface="나눔스퀘어"/>
                          <a:ea typeface="나눔스퀘어"/>
                        </a:rPr>
                        <a:t>2</a:t>
                      </a:r>
                      <a:r>
                        <a:rPr lang="ko-KR" altLang="en-US" sz="1200" dirty="0">
                          <a:latin typeface="나눔스퀘어"/>
                          <a:ea typeface="나눔스퀘어"/>
                        </a:rPr>
                        <a:t>배 </a:t>
                      </a:r>
                      <a:r>
                        <a:rPr lang="ko-KR" altLang="en-US" sz="1200" dirty="0" err="1">
                          <a:latin typeface="나눔스퀘어"/>
                          <a:ea typeface="나눔스퀘어"/>
                        </a:rPr>
                        <a:t>느려집니다</a:t>
                      </a:r>
                      <a:r>
                        <a:rPr lang="en-US" altLang="ko-KR" sz="1200" dirty="0">
                          <a:latin typeface="나눔스퀘어"/>
                          <a:ea typeface="나눔스퀘어"/>
                        </a:rPr>
                        <a:t>.</a:t>
                      </a:r>
                    </a:p>
                  </a:txBody>
                  <a:tcPr anchor="ctr"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>
          <a:xfrm>
            <a:off x="3076575" y="60960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449472" y="3214852"/>
            <a:ext cx="5315386" cy="6419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latin typeface="나눔스퀘어 ExtraBold"/>
                <a:ea typeface="나눔스퀘어 ExtraBold"/>
              </a:rPr>
              <a:t>1.</a:t>
            </a:r>
            <a:r>
              <a:rPr lang="ko-KR" altLang="en-US" b="1">
                <a:latin typeface="나눔스퀘어 ExtraBold"/>
                <a:ea typeface="나눔스퀘어 ExtraBold"/>
              </a:rPr>
              <a:t> </a:t>
            </a:r>
            <a:r>
              <a:rPr lang="en-US" altLang="ko-KR" b="1">
                <a:latin typeface="나눔스퀘어 ExtraBold"/>
                <a:ea typeface="나눔스퀘어 ExtraBold"/>
              </a:rPr>
              <a:t>5</a:t>
            </a:r>
            <a:r>
              <a:rPr lang="ko-KR" altLang="en-US" b="1">
                <a:latin typeface="나눔스퀘어 ExtraBold"/>
                <a:ea typeface="나눔스퀘어 ExtraBold"/>
              </a:rPr>
              <a:t>초동안 날아오는 탄막들이 느리게 오게 하여 탄막을</a:t>
            </a:r>
          </a:p>
          <a:p>
            <a:pPr lvl="0">
              <a:defRPr/>
            </a:pPr>
            <a:r>
              <a:rPr lang="ko-KR" altLang="en-US" b="1">
                <a:latin typeface="나눔스퀘어 ExtraBold"/>
                <a:ea typeface="나눔스퀘어 ExtraBold"/>
              </a:rPr>
              <a:t>     피할 수 있는 시간을 벌 수 있다</a:t>
            </a:r>
            <a:r>
              <a:rPr lang="en-US" altLang="ko-KR" b="1">
                <a:latin typeface="나눔스퀘어 ExtraBold"/>
                <a:ea typeface="나눔스퀘어 ExtraBold"/>
              </a:rPr>
              <a:t>.</a:t>
            </a:r>
          </a:p>
        </p:txBody>
      </p:sp>
      <p:sp>
        <p:nvSpPr>
          <p:cNvPr id="1027" name="TextBox 9"/>
          <p:cNvSpPr txBox="1"/>
          <p:nvPr/>
        </p:nvSpPr>
        <p:spPr>
          <a:xfrm>
            <a:off x="6439935" y="3952358"/>
            <a:ext cx="4549164" cy="641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latin typeface="나눔스퀘어 ExtraBold"/>
                <a:ea typeface="나눔스퀘어 ExtraBold"/>
              </a:rPr>
              <a:t>2.</a:t>
            </a:r>
            <a:r>
              <a:rPr lang="ko-KR" altLang="en-US" b="1">
                <a:latin typeface="나눔스퀘어 ExtraBold"/>
                <a:ea typeface="나눔스퀘어 ExtraBold"/>
              </a:rPr>
              <a:t>  이 부분을 터치함으로써 플레이어가 원하는 </a:t>
            </a:r>
          </a:p>
          <a:p>
            <a:pPr lvl="0">
              <a:defRPr/>
            </a:pPr>
            <a:r>
              <a:rPr lang="ko-KR" altLang="en-US" b="1">
                <a:latin typeface="나눔스퀘어 ExtraBold"/>
                <a:ea typeface="나눔스퀘어 ExtraBold"/>
              </a:rPr>
              <a:t>     타이밍에 쓸 수 있다</a:t>
            </a:r>
            <a:r>
              <a:rPr lang="en-US" altLang="ko-KR" b="1">
                <a:latin typeface="나눔스퀘어 ExtraBold"/>
                <a:ea typeface="나눔스퀘어 ExtraBold"/>
              </a:rPr>
              <a:t>.</a:t>
            </a:r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80250" y="1375834"/>
            <a:ext cx="1905000" cy="1905000"/>
          </a:xfrm>
          <a:prstGeom prst="rect">
            <a:avLst/>
          </a:prstGeom>
        </p:spPr>
      </p:pic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3"/>
          <a:srcRect t="44600"/>
          <a:stretch>
            <a:fillRect/>
          </a:stretch>
        </p:blipFill>
        <p:spPr>
          <a:xfrm>
            <a:off x="1825095" y="1677458"/>
            <a:ext cx="2918160" cy="287412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cxnSp>
        <p:nvCxnSpPr>
          <p:cNvPr id="1031" name="직선 화살표 연결선 8"/>
          <p:cNvCxnSpPr/>
          <p:nvPr/>
        </p:nvCxnSpPr>
        <p:spPr>
          <a:xfrm rot="10800000">
            <a:off x="4561416" y="4160288"/>
            <a:ext cx="17173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34980" t="5250" r="35240" b="930"/>
          <a:stretch>
            <a:fillRect/>
          </a:stretch>
        </p:blipFill>
        <p:spPr>
          <a:xfrm>
            <a:off x="2074333" y="889000"/>
            <a:ext cx="2408400" cy="4268915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34674" y="870372"/>
            <a:ext cx="2408535" cy="4291753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5" name="TextBox 6"/>
          <p:cNvSpPr txBox="1"/>
          <p:nvPr/>
        </p:nvSpPr>
        <p:spPr>
          <a:xfrm>
            <a:off x="1036220" y="609600"/>
            <a:ext cx="2960470" cy="636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타이포_쌍문동 B"/>
                <a:ea typeface="타이포_쌍문동 B"/>
              </a:rPr>
              <a:t>Item Effect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9771" y="5314949"/>
            <a:ext cx="2661034" cy="438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>
                <a:latin typeface="나눔스퀘어 ExtraBold"/>
                <a:ea typeface="나눔스퀘어 ExtraBold"/>
              </a:rPr>
              <a:t>Appear Particle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26337" y="5275792"/>
            <a:ext cx="2661034" cy="44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300">
                <a:latin typeface="나눔스퀘어 ExtraBold"/>
                <a:ea typeface="나눔스퀘어 ExtraBold"/>
              </a:rPr>
              <a:t>Keep Particle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96996" y="5725583"/>
            <a:ext cx="4009394" cy="360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tx2"/>
                </a:solidFill>
                <a:latin typeface="나눔스퀘어 Bold"/>
                <a:ea typeface="나눔스퀘어 Bold"/>
              </a:rPr>
              <a:t>시계 아이템이 곧 나타남을 알리는 파티클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92333" y="5741458"/>
            <a:ext cx="5173565" cy="36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tx2"/>
                </a:solidFill>
                <a:latin typeface="나눔스퀘어 Bold"/>
                <a:ea typeface="나눔스퀘어 Bold"/>
              </a:rPr>
              <a:t>시계 아이템 효과가 나타나고 있음을 알리는 파티클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282086" y="1322190"/>
            <a:ext cx="6035195" cy="4739759"/>
          </a:xfrm>
          <a:prstGeom prst="rect">
            <a:avLst/>
          </a:prstGeom>
        </p:spPr>
        <p:txBody>
          <a:bodyPr wrap="square" spcCol="14400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행성의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360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도 중에 랜덤의 한 곳에서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Appear </a:t>
            </a:r>
          </a:p>
          <a:p>
            <a:pP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      Particle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이 생성된다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.</a:t>
            </a:r>
          </a:p>
          <a:p>
            <a:pPr>
              <a:defRPr/>
            </a:pPr>
            <a:endParaRPr lang="en-US" altLang="ko-KR" dirty="0">
              <a:solidFill>
                <a:schemeClr val="tx2"/>
              </a:solidFill>
              <a:latin typeface="나눔스퀘어 Bold"/>
              <a:ea typeface="나눔스퀘어 Bold"/>
            </a:endParaRPr>
          </a:p>
          <a:p>
            <a:pPr marL="342900" indent="-342900">
              <a:buAutoNum type="arabicPeriod" startAt="2"/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Particle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이 생성된 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초 후에 시계 아이템이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  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해당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Particle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의 가운데에서 떨어진다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.</a:t>
            </a:r>
          </a:p>
          <a:p>
            <a:pP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  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그리고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Particle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은 사라진다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.</a:t>
            </a:r>
          </a:p>
          <a:p>
            <a:pPr>
              <a:defRPr/>
            </a:pPr>
            <a:endParaRPr lang="en-US" altLang="ko-KR" dirty="0">
              <a:solidFill>
                <a:schemeClr val="tx2"/>
              </a:solidFill>
              <a:latin typeface="나눔스퀘어 Bold"/>
              <a:ea typeface="나눔스퀘어 Bold"/>
            </a:endParaRPr>
          </a:p>
          <a:p>
            <a:pPr marL="342900" indent="-342900">
              <a:buAutoNum type="arabicPeriod" startAt="3"/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만약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Particle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에서 아이템이 떨어지다가 플레이어에게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      부딪힌다면 눈에 보이는 아이템은 소멸되고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, </a:t>
            </a:r>
          </a:p>
          <a:p>
            <a:pP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  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아래 시계 아이템 개수가 추가된다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. 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  - </a:t>
            </a:r>
            <a:r>
              <a:rPr lang="ko-KR" altLang="en-US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구름 아이템과 다르게 바로 사용되는 것이 아니라</a:t>
            </a:r>
            <a:r>
              <a:rPr lang="en-US" altLang="ko-KR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플레이어가 </a:t>
            </a:r>
            <a:endParaRPr lang="en-US" altLang="ko-KR" sz="1600" dirty="0">
              <a:solidFill>
                <a:schemeClr val="tx2"/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     </a:t>
            </a:r>
            <a:r>
              <a:rPr lang="ko-KR" altLang="en-US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원할 때에 우측 하단에 아이콘을 클릭하여 사용할 수 있다</a:t>
            </a:r>
            <a:r>
              <a:rPr lang="en-US" altLang="ko-KR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.</a:t>
            </a:r>
          </a:p>
          <a:p>
            <a:pPr>
              <a:defRPr/>
            </a:pPr>
            <a:r>
              <a:rPr lang="en-US" altLang="ko-KR" dirty="0">
                <a:solidFill>
                  <a:schemeClr val="tx2"/>
                </a:solidFill>
                <a:latin typeface="나눔스퀘어 Bold"/>
                <a:ea typeface="나눔스퀘어 Bold"/>
              </a:rPr>
              <a:t> </a:t>
            </a:r>
          </a:p>
          <a:p>
            <a:pP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4.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만약 플레이어가 우측하단에 아이콘을 클릭했다면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,</a:t>
            </a:r>
          </a:p>
          <a:p>
            <a:pP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 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옆 사진처럼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Keep Effect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가 서서히 밝아지고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, </a:t>
            </a:r>
          </a:p>
          <a:p>
            <a:pPr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 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탄막들의 속도가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5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초간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배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느려진다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rPr>
              <a:t>. </a:t>
            </a:r>
          </a:p>
          <a:p>
            <a:pPr>
              <a:defRPr/>
            </a:pPr>
            <a:r>
              <a:rPr lang="en-US" altLang="ko-KR" dirty="0">
                <a:solidFill>
                  <a:schemeClr val="tx2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- 5</a:t>
            </a:r>
            <a:r>
              <a:rPr lang="ko-KR" altLang="en-US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초 후에는 </a:t>
            </a:r>
            <a:r>
              <a:rPr lang="en-US" altLang="ko-KR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Keep Effect</a:t>
            </a:r>
            <a:r>
              <a:rPr lang="ko-KR" altLang="en-US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가 서서히 사라진다</a:t>
            </a:r>
            <a:r>
              <a:rPr lang="en-US" altLang="ko-KR" sz="1600" dirty="0">
                <a:solidFill>
                  <a:schemeClr val="tx2"/>
                </a:solidFill>
                <a:latin typeface="나눔스퀘어 Bold"/>
                <a:ea typeface="나눔스퀘어 Bold"/>
              </a:rPr>
              <a:t>.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Bold"/>
              <a:ea typeface="나눔스퀘어 Bold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1036220" y="609600"/>
            <a:ext cx="53970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latin typeface="타이포_쌍문동 B"/>
                <a:ea typeface="타이포_쌍문동 B"/>
              </a:rPr>
              <a:t>Slow Watch Item </a:t>
            </a:r>
            <a:r>
              <a:rPr lang="ko-KR" altLang="en-US" sz="3600" dirty="0">
                <a:latin typeface="타이포_쌍문동 B"/>
                <a:ea typeface="타이포_쌍문동 B"/>
              </a:rPr>
              <a:t>흐름</a:t>
            </a:r>
            <a:endParaRPr lang="en-US" altLang="ko-KR" sz="3600" dirty="0">
              <a:latin typeface="타이포_쌍문동 B"/>
              <a:ea typeface="타이포_쌍문동 B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1F25DAD-E32A-4F83-857E-F436A5C4C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47431" y="1535837"/>
            <a:ext cx="1914589" cy="14359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5C2BDA-ABE0-4DDE-ACB5-B8E38FF18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3066" y="1708641"/>
            <a:ext cx="2408535" cy="4291753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EDCEF6-4D89-452E-B420-9DC2E0D54C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23141" y="3568823"/>
            <a:ext cx="514488" cy="91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1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70175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en-US" altLang="ko-KR">
                <a:latin typeface="타이포_쌍문동 B"/>
                <a:ea typeface="타이포_쌍문동 B"/>
              </a:rPr>
              <a:t>Score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6A279B-A5D1-4D48-A763-BAAEF5DF12F5}"/>
              </a:ext>
            </a:extLst>
          </p:cNvPr>
          <p:cNvSpPr txBox="1"/>
          <p:nvPr/>
        </p:nvSpPr>
        <p:spPr>
          <a:xfrm>
            <a:off x="1036218" y="609600"/>
            <a:ext cx="263084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latin typeface="타이포_쌍문동 B"/>
                <a:ea typeface="타이포_쌍문동 B"/>
              </a:rPr>
              <a:t>게임의 목적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51AA7-D090-4734-B0D9-C1D4566F134B}"/>
              </a:ext>
            </a:extLst>
          </p:cNvPr>
          <p:cNvSpPr txBox="1"/>
          <p:nvPr/>
        </p:nvSpPr>
        <p:spPr>
          <a:xfrm>
            <a:off x="1111246" y="1254653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2"/>
                </a:solidFill>
                <a:latin typeface="나눔스퀘어 Bold"/>
                <a:ea typeface="나눔스퀘어 Bold"/>
              </a:rPr>
              <a:t>최고점수 갱신</a:t>
            </a:r>
            <a:endParaRPr lang="en-US" altLang="ko-KR" dirty="0">
              <a:solidFill>
                <a:schemeClr val="tx2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808FAE-FF9C-4724-90D8-8BEC9D1A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730" y="705129"/>
            <a:ext cx="3236727" cy="5766047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6337524" y="599420"/>
            <a:ext cx="1437443" cy="704165"/>
          </a:xfrm>
          <a:prstGeom prst="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12AED5-76CB-4210-AE8D-D650EB466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171" y="2519956"/>
            <a:ext cx="1066800" cy="676275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DFFA70-93B0-4F93-BCE1-9CAA5E382B65}"/>
              </a:ext>
            </a:extLst>
          </p:cNvPr>
          <p:cNvSpPr txBox="1"/>
          <p:nvPr/>
        </p:nvSpPr>
        <p:spPr>
          <a:xfrm>
            <a:off x="2499256" y="2444788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플레이어의 현재점수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FBB23A-22FF-4978-BD23-DFD34C529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955" y="4013356"/>
            <a:ext cx="814917" cy="52205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E03B83-70F8-4031-B85F-B6D67078FF04}"/>
              </a:ext>
            </a:extLst>
          </p:cNvPr>
          <p:cNvSpPr txBox="1"/>
          <p:nvPr/>
        </p:nvSpPr>
        <p:spPr>
          <a:xfrm>
            <a:off x="2499256" y="393583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플레이어의 최고점수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E31578-9DDF-4EC1-92FA-8A395FC5FC7F}"/>
              </a:ext>
            </a:extLst>
          </p:cNvPr>
          <p:cNvSpPr txBox="1"/>
          <p:nvPr/>
        </p:nvSpPr>
        <p:spPr>
          <a:xfrm>
            <a:off x="2517543" y="2737575"/>
            <a:ext cx="1984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플레이 중에 계속해서 갱신된다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554DF4-2D27-4A6C-9557-CAC2F337C0C7}"/>
              </a:ext>
            </a:extLst>
          </p:cNvPr>
          <p:cNvSpPr txBox="1"/>
          <p:nvPr/>
        </p:nvSpPr>
        <p:spPr>
          <a:xfrm>
            <a:off x="2517543" y="4237328"/>
            <a:ext cx="266932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최고점수를 보여주는 점수판이다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현재점수가 최고점수를 넘어서면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두 점수가 </a:t>
            </a:r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같이 상승한다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68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B2A7C36-5AA4-4CD8-99FA-EC644C959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131" y="4116915"/>
            <a:ext cx="2508224" cy="2156461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DB965C-AC0F-41E0-8406-7FAF0FD23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636" y="715309"/>
            <a:ext cx="3236727" cy="5766047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4376051" y="600908"/>
            <a:ext cx="1451043" cy="762000"/>
          </a:xfrm>
          <a:prstGeom prst="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" name="TextBox 3"/>
          <p:cNvSpPr txBox="1"/>
          <p:nvPr/>
        </p:nvSpPr>
        <p:spPr>
          <a:xfrm>
            <a:off x="1294130" y="962798"/>
            <a:ext cx="3023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좌측 상단 점수 표시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94130" y="4116916"/>
            <a:ext cx="2491739" cy="215646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864675" y="1104141"/>
            <a:ext cx="17406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 dirty="0">
                <a:solidFill>
                  <a:schemeClr val="tx2"/>
                </a:solidFill>
                <a:latin typeface="나눔스퀘어 ExtraBold"/>
                <a:ea typeface="나눔스퀘어 ExtraBold"/>
              </a:rPr>
              <a:t>Font</a:t>
            </a:r>
            <a:r>
              <a:rPr lang="en-US" altLang="ko-KR" sz="1400" dirty="0">
                <a:solidFill>
                  <a:schemeClr val="tx2"/>
                </a:solidFill>
                <a:latin typeface="나눔스퀘어 Bold"/>
                <a:ea typeface="나눔스퀘어 Bold"/>
              </a:rPr>
              <a:t> : </a:t>
            </a:r>
            <a:r>
              <a:rPr lang="en-US" altLang="ko-KR" sz="1400" dirty="0" err="1">
                <a:solidFill>
                  <a:schemeClr val="tx2"/>
                </a:solidFill>
                <a:latin typeface="나눔스퀘어 Bold"/>
                <a:ea typeface="나눔스퀘어 Bold"/>
              </a:rPr>
              <a:t>kOverwatch</a:t>
            </a:r>
            <a:endParaRPr lang="en-US" altLang="ko-KR" sz="1400" dirty="0">
              <a:solidFill>
                <a:schemeClr val="tx2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2F18A4-44E2-4799-BE20-0D74174A3B4F}"/>
              </a:ext>
            </a:extLst>
          </p:cNvPr>
          <p:cNvSpPr txBox="1"/>
          <p:nvPr/>
        </p:nvSpPr>
        <p:spPr>
          <a:xfrm>
            <a:off x="1294130" y="3598332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2"/>
                </a:solidFill>
                <a:latin typeface="나눔스퀘어 Bold"/>
                <a:ea typeface="나눔스퀘어 Bold"/>
              </a:rPr>
              <a:t>현재점수</a:t>
            </a:r>
            <a:endParaRPr lang="en-US" altLang="ko-KR" dirty="0">
              <a:solidFill>
                <a:schemeClr val="tx2"/>
              </a:solidFill>
              <a:latin typeface="나눔스퀘어 Bold"/>
              <a:ea typeface="나눔스퀘어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834F44-7FFF-46E3-B120-61E1624CCE30}"/>
              </a:ext>
            </a:extLst>
          </p:cNvPr>
          <p:cNvSpPr txBox="1"/>
          <p:nvPr/>
        </p:nvSpPr>
        <p:spPr>
          <a:xfrm>
            <a:off x="8406131" y="3600447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2"/>
                </a:solidFill>
                <a:latin typeface="나눔스퀘어 Bold"/>
                <a:ea typeface="나눔스퀘어 Bold"/>
              </a:rPr>
              <a:t>최고점수</a:t>
            </a:r>
            <a:endParaRPr lang="en-US" altLang="ko-KR" dirty="0">
              <a:solidFill>
                <a:schemeClr val="tx2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38F4B1-E493-41A2-BEC5-A9FBB64B5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866" y="2595643"/>
            <a:ext cx="1269841" cy="12698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7C9270-EB85-41E6-BD9D-6C0ACBDA5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328" y="2630036"/>
            <a:ext cx="1269841" cy="1269841"/>
          </a:xfrm>
          <a:prstGeom prst="rect">
            <a:avLst/>
          </a:prstGeom>
        </p:spPr>
      </p:pic>
      <p:sp>
        <p:nvSpPr>
          <p:cNvPr id="5" name="TextBox 6"/>
          <p:cNvSpPr txBox="1"/>
          <p:nvPr/>
        </p:nvSpPr>
        <p:spPr>
          <a:xfrm>
            <a:off x="1036218" y="609600"/>
            <a:ext cx="28857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latin typeface="타이포_쌍문동 B"/>
                <a:ea typeface="타이포_쌍문동 B"/>
              </a:rPr>
              <a:t>Score star</a:t>
            </a:r>
            <a:endParaRPr lang="ko-KR" altLang="en-US" sz="3600" dirty="0">
              <a:latin typeface="타이포_쌍문동 B"/>
              <a:ea typeface="타이포_쌍문동 B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2270" y="4013199"/>
            <a:ext cx="2661035" cy="44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300">
                <a:latin typeface="나눔스퀘어 ExtraBold"/>
                <a:ea typeface="나눔스퀘어 ExtraBold"/>
              </a:rPr>
              <a:t>Sliver Score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58503" y="4005792"/>
            <a:ext cx="2661035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300" dirty="0">
                <a:latin typeface="나눔스퀘어 ExtraBold"/>
                <a:ea typeface="나눔스퀘어 ExtraBold"/>
              </a:rPr>
              <a:t>Gold Score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67661" y="4529666"/>
            <a:ext cx="1200578" cy="421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>
                <a:solidFill>
                  <a:schemeClr val="tx2"/>
                </a:solidFill>
                <a:latin typeface="나눔스퀘어 Bold"/>
                <a:ea typeface="나눔스퀘어 Bold"/>
              </a:rPr>
              <a:t>Score + 3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9081" y="4524374"/>
            <a:ext cx="2591231" cy="36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tx2"/>
                </a:solidFill>
                <a:latin typeface="나눔스퀘어 Bold"/>
                <a:ea typeface="나눔스퀘어 Bold"/>
              </a:rPr>
              <a:t>Score + 4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1247" y="1333499"/>
            <a:ext cx="4993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tx2"/>
                </a:solidFill>
                <a:latin typeface="나눔스퀘어 Bold"/>
                <a:ea typeface="나눔스퀘어 Bold"/>
              </a:rPr>
              <a:t>Player</a:t>
            </a:r>
            <a:r>
              <a:rPr lang="ko-KR" altLang="en-US" dirty="0">
                <a:solidFill>
                  <a:schemeClr val="tx2"/>
                </a:solidFill>
                <a:latin typeface="나눔스퀘어 Bold"/>
                <a:ea typeface="나눔스퀘어 Bold"/>
              </a:rPr>
              <a:t>가 </a:t>
            </a:r>
            <a:r>
              <a:rPr lang="en-US" altLang="ko-KR" dirty="0">
                <a:solidFill>
                  <a:schemeClr val="tx2"/>
                </a:solidFill>
                <a:latin typeface="나눔스퀘어 Bold"/>
                <a:ea typeface="나눔스퀘어 Bold"/>
              </a:rPr>
              <a:t>Score star</a:t>
            </a:r>
            <a:r>
              <a:rPr lang="ko-KR" altLang="en-US" dirty="0">
                <a:solidFill>
                  <a:schemeClr val="tx2"/>
                </a:solidFill>
                <a:latin typeface="나눔스퀘어 Bold"/>
                <a:ea typeface="나눔스퀘어 Bold"/>
              </a:rPr>
              <a:t>를 먹으면 점수를 추가합니다</a:t>
            </a:r>
            <a:r>
              <a:rPr lang="en-US" altLang="ko-KR" dirty="0">
                <a:solidFill>
                  <a:schemeClr val="tx2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4A386ED-651D-4143-A3A5-4F007143A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71" y="3359269"/>
            <a:ext cx="507007" cy="507007"/>
          </a:xfrm>
          <a:prstGeom prst="rect">
            <a:avLst/>
          </a:prstGeom>
        </p:spPr>
      </p:pic>
      <p:sp>
        <p:nvSpPr>
          <p:cNvPr id="5" name="TextBox 6"/>
          <p:cNvSpPr txBox="1"/>
          <p:nvPr/>
        </p:nvSpPr>
        <p:spPr>
          <a:xfrm>
            <a:off x="1036218" y="609600"/>
            <a:ext cx="4370171" cy="636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타이포_쌍문동 B"/>
                <a:ea typeface="타이포_쌍문동 B"/>
              </a:rPr>
              <a:t>Score star </a:t>
            </a:r>
            <a:r>
              <a:rPr lang="ko-KR" altLang="en-US" sz="3600">
                <a:latin typeface="타이포_쌍문동 B"/>
                <a:ea typeface="타이포_쌍문동 B"/>
              </a:rPr>
              <a:t>작업물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4853" y="2372781"/>
            <a:ext cx="266103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300" dirty="0">
                <a:latin typeface="나눔스퀘어 ExtraBold"/>
                <a:ea typeface="나눔스퀘어 ExtraBold"/>
              </a:rPr>
              <a:t>첫 번째 패턴</a:t>
            </a:r>
          </a:p>
          <a:p>
            <a:pPr algn="ctr">
              <a:defRPr/>
            </a:pPr>
            <a:endParaRPr lang="ko-KR" altLang="en-US" sz="800" dirty="0">
              <a:latin typeface="나눔스퀘어 ExtraBold"/>
              <a:ea typeface="나눔스퀘어 ExtraBold"/>
            </a:endParaRPr>
          </a:p>
          <a:p>
            <a:pPr algn="ctr">
              <a:defRPr/>
            </a:pPr>
            <a:r>
              <a:rPr lang="en-US" altLang="ko-KR" sz="1400" dirty="0">
                <a:solidFill>
                  <a:schemeClr val="tx2"/>
                </a:solidFill>
                <a:latin typeface="나눔스퀘어"/>
                <a:ea typeface="나눔스퀘어"/>
              </a:rPr>
              <a:t>11</a:t>
            </a:r>
            <a:r>
              <a:rPr lang="ko-KR" altLang="en-US" sz="1400" dirty="0">
                <a:solidFill>
                  <a:schemeClr val="tx2"/>
                </a:solidFill>
                <a:latin typeface="나눔스퀘어"/>
                <a:ea typeface="나눔스퀘어"/>
              </a:rPr>
              <a:t>초에 한번씩 </a:t>
            </a:r>
            <a:r>
              <a:rPr lang="en-US" altLang="ko-KR" sz="1400" dirty="0">
                <a:solidFill>
                  <a:schemeClr val="tx2"/>
                </a:solidFill>
                <a:latin typeface="나눔스퀘어"/>
                <a:ea typeface="나눔스퀘어"/>
              </a:rPr>
              <a:t>/ 10</a:t>
            </a:r>
            <a:r>
              <a:rPr lang="ko-KR" altLang="en-US" sz="1400" dirty="0">
                <a:solidFill>
                  <a:schemeClr val="tx2"/>
                </a:solidFill>
                <a:latin typeface="나눔스퀘어"/>
                <a:ea typeface="나눔스퀘어"/>
              </a:rPr>
              <a:t>줄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1247" y="1333499"/>
            <a:ext cx="512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tx2"/>
                </a:solidFill>
                <a:latin typeface="나눔스퀘어 Bold"/>
                <a:ea typeface="나눔스퀘어 Bold"/>
              </a:rPr>
              <a:t>Player</a:t>
            </a:r>
            <a:r>
              <a:rPr lang="ko-KR" altLang="en-US" dirty="0">
                <a:solidFill>
                  <a:schemeClr val="tx2"/>
                </a:solidFill>
                <a:latin typeface="나눔스퀘어 Bold"/>
                <a:ea typeface="나눔스퀘어 Bold"/>
              </a:rPr>
              <a:t>가 </a:t>
            </a:r>
            <a:r>
              <a:rPr lang="en-US" altLang="ko-KR" dirty="0">
                <a:solidFill>
                  <a:schemeClr val="tx2"/>
                </a:solidFill>
                <a:latin typeface="나눔스퀘어 Bold"/>
                <a:ea typeface="나눔스퀘어 Bold"/>
              </a:rPr>
              <a:t>Score star</a:t>
            </a:r>
            <a:r>
              <a:rPr lang="ko-KR" altLang="en-US" dirty="0">
                <a:solidFill>
                  <a:schemeClr val="tx2"/>
                </a:solidFill>
                <a:latin typeface="나눔스퀘어 Bold"/>
                <a:ea typeface="나눔스퀘어 Bold"/>
              </a:rPr>
              <a:t>를 먹으면 점수를 추가합니다</a:t>
            </a:r>
            <a:r>
              <a:rPr lang="en-US" altLang="ko-KR" dirty="0">
                <a:solidFill>
                  <a:schemeClr val="tx2"/>
                </a:solidFill>
                <a:latin typeface="나눔스퀘어 Bold"/>
                <a:ea typeface="나눔스퀘어 Bold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490CDD0-920D-44A7-A704-E91F584A5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31" y="3364396"/>
            <a:ext cx="507007" cy="5070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D83E419-41E2-415D-BD62-D61908ED8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868" y="3359268"/>
            <a:ext cx="507007" cy="50700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B68B35F-3469-49F0-BC18-936144685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92" y="3830499"/>
            <a:ext cx="507007" cy="5070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1FBDC65-BDE5-4CFE-9A5F-7AB4C2F23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52" y="3835626"/>
            <a:ext cx="507007" cy="50700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CF8CEBD-2683-46CC-BA04-BA79F14BB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789" y="3830498"/>
            <a:ext cx="507007" cy="50700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BDEEA11-A5A3-46DB-9879-4F1593954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373" y="3357672"/>
            <a:ext cx="507600" cy="507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FEB48A1-50FA-46BF-9254-CD9E67214DD3}"/>
              </a:ext>
            </a:extLst>
          </p:cNvPr>
          <p:cNvSpPr txBox="1"/>
          <p:nvPr/>
        </p:nvSpPr>
        <p:spPr>
          <a:xfrm>
            <a:off x="4873400" y="2374845"/>
            <a:ext cx="266103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300" dirty="0">
                <a:latin typeface="나눔스퀘어 ExtraBold"/>
                <a:ea typeface="나눔스퀘어 ExtraBold"/>
              </a:rPr>
              <a:t>두 번째 패턴</a:t>
            </a:r>
          </a:p>
          <a:p>
            <a:pPr algn="ctr">
              <a:defRPr/>
            </a:pPr>
            <a:endParaRPr lang="ko-KR" altLang="en-US" sz="800" dirty="0">
              <a:latin typeface="나눔스퀘어 ExtraBold"/>
              <a:ea typeface="나눔스퀘어 ExtraBold"/>
            </a:endParaRPr>
          </a:p>
          <a:p>
            <a:pPr algn="ctr">
              <a:defRPr/>
            </a:pPr>
            <a:r>
              <a:rPr lang="en-US" altLang="ko-KR" sz="1400" dirty="0">
                <a:solidFill>
                  <a:schemeClr val="tx2"/>
                </a:solidFill>
                <a:latin typeface="나눔스퀘어"/>
                <a:ea typeface="나눔스퀘어"/>
              </a:rPr>
              <a:t>51</a:t>
            </a:r>
            <a:r>
              <a:rPr lang="ko-KR" altLang="en-US" sz="1400" dirty="0">
                <a:solidFill>
                  <a:schemeClr val="tx2"/>
                </a:solidFill>
                <a:latin typeface="나눔스퀘어"/>
                <a:ea typeface="나눔스퀘어"/>
              </a:rPr>
              <a:t>초에 한번씩 </a:t>
            </a:r>
            <a:r>
              <a:rPr lang="en-US" altLang="ko-KR" sz="1400" dirty="0">
                <a:solidFill>
                  <a:schemeClr val="tx2"/>
                </a:solidFill>
                <a:latin typeface="나눔스퀘어"/>
                <a:ea typeface="나눔스퀘어"/>
              </a:rPr>
              <a:t>/ 15</a:t>
            </a:r>
            <a:r>
              <a:rPr lang="ko-KR" altLang="en-US" sz="1400" dirty="0">
                <a:solidFill>
                  <a:schemeClr val="tx2"/>
                </a:solidFill>
                <a:latin typeface="나눔스퀘어"/>
                <a:ea typeface="나눔스퀘어"/>
              </a:rPr>
              <a:t>줄</a:t>
            </a:r>
            <a:endParaRPr lang="ko-KR" altLang="en-US" sz="2300" dirty="0">
              <a:solidFill>
                <a:schemeClr val="tx2"/>
              </a:solidFill>
              <a:latin typeface="나눔스퀘어"/>
              <a:ea typeface="나눔스퀘어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792442-00ED-46EA-9AA0-4255C72FABCF}"/>
              </a:ext>
            </a:extLst>
          </p:cNvPr>
          <p:cNvSpPr txBox="1"/>
          <p:nvPr/>
        </p:nvSpPr>
        <p:spPr>
          <a:xfrm>
            <a:off x="8224816" y="2374845"/>
            <a:ext cx="266103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300" dirty="0">
                <a:latin typeface="나눔스퀘어 ExtraBold"/>
                <a:ea typeface="나눔스퀘어 ExtraBold"/>
              </a:rPr>
              <a:t>세 번째 패턴</a:t>
            </a:r>
          </a:p>
          <a:p>
            <a:pPr algn="ctr">
              <a:defRPr/>
            </a:pPr>
            <a:endParaRPr lang="ko-KR" altLang="en-US" sz="800" dirty="0">
              <a:latin typeface="나눔스퀘어 ExtraBold"/>
              <a:ea typeface="나눔스퀘어 ExtraBold"/>
            </a:endParaRPr>
          </a:p>
          <a:p>
            <a:pPr algn="ctr">
              <a:defRPr/>
            </a:pPr>
            <a:r>
              <a:rPr lang="en-US" altLang="ko-KR" sz="1400" dirty="0">
                <a:solidFill>
                  <a:schemeClr val="tx2"/>
                </a:solidFill>
                <a:latin typeface="나눔스퀘어"/>
                <a:ea typeface="나눔스퀘어"/>
              </a:rPr>
              <a:t>31</a:t>
            </a:r>
            <a:r>
              <a:rPr lang="ko-KR" altLang="en-US" sz="1400" dirty="0">
                <a:solidFill>
                  <a:schemeClr val="tx2"/>
                </a:solidFill>
                <a:latin typeface="나눔스퀘어"/>
                <a:ea typeface="나눔스퀘어"/>
              </a:rPr>
              <a:t>초에 한번씩 </a:t>
            </a:r>
            <a:r>
              <a:rPr lang="en-US" altLang="ko-KR" sz="1400" dirty="0">
                <a:solidFill>
                  <a:schemeClr val="tx2"/>
                </a:solidFill>
                <a:latin typeface="나눔스퀘어"/>
                <a:ea typeface="나눔스퀘어"/>
              </a:rPr>
              <a:t>/ 20</a:t>
            </a:r>
            <a:r>
              <a:rPr lang="ko-KR" altLang="en-US" sz="1400" dirty="0">
                <a:solidFill>
                  <a:schemeClr val="tx2"/>
                </a:solidFill>
                <a:latin typeface="나눔스퀘어"/>
                <a:ea typeface="나눔스퀘어"/>
              </a:rPr>
              <a:t>줄</a:t>
            </a:r>
            <a:endParaRPr lang="ko-KR" altLang="en-US" sz="2300" dirty="0">
              <a:solidFill>
                <a:schemeClr val="tx2"/>
              </a:solidFill>
              <a:latin typeface="나눔스퀘어"/>
              <a:ea typeface="나눔스퀘어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3FCAE9A-2E3A-4C4E-A111-D4A70DA71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71" y="4328702"/>
            <a:ext cx="507007" cy="50700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A7D885C-9980-4895-853F-B8BDB5ED6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31" y="4333829"/>
            <a:ext cx="507007" cy="50700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79837F3-4E4C-4302-8DC5-C8073AAE6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868" y="4328701"/>
            <a:ext cx="507007" cy="50700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3832B37-EA0D-486C-BFFF-616FAED35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92" y="4799932"/>
            <a:ext cx="507007" cy="50700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010074C-9FB2-4C61-BFD2-A3D7D555F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52" y="4805059"/>
            <a:ext cx="507007" cy="5070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23E8D14-9738-4946-8687-2DFA1088A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789" y="4799931"/>
            <a:ext cx="507007" cy="50700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0FAA02D-F6A1-467F-8887-48A2346E7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31" y="3364396"/>
            <a:ext cx="507600" cy="5076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A11AB83-6F14-4565-94F2-2CD722FD6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373" y="3836281"/>
            <a:ext cx="507600" cy="5076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FE9F316-FFE1-49E1-9127-42A6CE518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31" y="3843005"/>
            <a:ext cx="507600" cy="5076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3F8DD58-D67F-498C-967E-9677B80D9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373" y="4308166"/>
            <a:ext cx="507600" cy="5076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E7BD2BE-6A79-4751-8424-C4EFE4D7F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31" y="4314890"/>
            <a:ext cx="507600" cy="5076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C0F779C8-9B0B-48A0-8466-78D2395C9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373" y="4780051"/>
            <a:ext cx="507600" cy="5076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9C13496-3FFF-4B47-9BE6-198A05492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31" y="4786775"/>
            <a:ext cx="507600" cy="5076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B721965-65CF-4A52-9E87-025735EB9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46" y="3368190"/>
            <a:ext cx="507007" cy="50700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2F749F4-25B0-413A-BBCE-1B844EB72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121" y="3368189"/>
            <a:ext cx="507007" cy="50700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C465174-B967-4488-8D74-FB7AEB317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125" y="3866393"/>
            <a:ext cx="507007" cy="507007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EDF3BFF-765A-4064-A71B-F68F60CF6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200" y="3866392"/>
            <a:ext cx="507007" cy="50700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3EF5D62-6D93-4AAA-AA7C-751CA405E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46" y="4337623"/>
            <a:ext cx="507007" cy="50700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6C75DA0-F475-46FB-82E2-B72EBCD01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121" y="4337622"/>
            <a:ext cx="507007" cy="50700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0D1B1AF-CCA5-4F97-B25D-23B2C1095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599" y="3371509"/>
            <a:ext cx="507600" cy="5076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240A0916-1748-4773-8B49-90EB216CF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599" y="3861453"/>
            <a:ext cx="507600" cy="5076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873F1D3-5EFC-4038-AFF9-3089291F0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599" y="4337505"/>
            <a:ext cx="507600" cy="5076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D0092B4D-994B-446B-B8FF-DDB77AA0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156" y="4822608"/>
            <a:ext cx="507007" cy="50700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1AE96B9-552D-4232-933C-A10E1544C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231" y="4822607"/>
            <a:ext cx="507007" cy="50700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ED62B833-2BFF-42F7-AAA0-2AB36738D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709" y="4822490"/>
            <a:ext cx="507600" cy="50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70175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ko-KR" altLang="en-US" dirty="0">
                <a:latin typeface="타이포_쌍문동 B"/>
                <a:ea typeface="타이포_쌍문동 B"/>
              </a:rPr>
              <a:t>우리의 게임</a:t>
            </a:r>
            <a:endParaRPr lang="en-US" altLang="ko-KR" dirty="0">
              <a:latin typeface="타이포_쌍문동 B"/>
              <a:ea typeface="타이포_쌍문동 B"/>
            </a:endParaRPr>
          </a:p>
        </p:txBody>
      </p:sp>
    </p:spTree>
    <p:extLst>
      <p:ext uri="{BB962C8B-B14F-4D97-AF65-F5344CB8AC3E}">
        <p14:creationId xmlns:p14="http://schemas.microsoft.com/office/powerpoint/2010/main" val="118949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91000" y="2825749"/>
            <a:ext cx="3810000" cy="381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22750" y="3132667"/>
            <a:ext cx="592666" cy="5926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41141" y="3151716"/>
            <a:ext cx="497417" cy="497417"/>
          </a:xfrm>
          <a:prstGeom prst="rect">
            <a:avLst/>
          </a:prstGeom>
        </p:spPr>
      </p:pic>
      <p:sp>
        <p:nvSpPr>
          <p:cNvPr id="5" name="TextBox 6"/>
          <p:cNvSpPr txBox="1"/>
          <p:nvPr/>
        </p:nvSpPr>
        <p:spPr>
          <a:xfrm>
            <a:off x="1036218" y="609600"/>
            <a:ext cx="2731872" cy="636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latin typeface="타이포_쌍문동 B"/>
                <a:ea typeface="타이포_쌍문동 B"/>
              </a:rPr>
              <a:t>보상 </a:t>
            </a:r>
            <a:r>
              <a:rPr lang="en-US" altLang="ko-KR" sz="3600">
                <a:latin typeface="타이포_쌍문동 B"/>
                <a:ea typeface="타이포_쌍문동 B"/>
              </a:rPr>
              <a:t>Score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1245" y="1333499"/>
            <a:ext cx="6590669" cy="3663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tx2"/>
                </a:solidFill>
                <a:latin typeface="나눔스퀘어 Bold"/>
                <a:ea typeface="나눔스퀘어 Bold"/>
              </a:rPr>
              <a:t>Player</a:t>
            </a:r>
            <a:r>
              <a:rPr lang="ko-KR" altLang="en-US">
                <a:solidFill>
                  <a:schemeClr val="tx2"/>
                </a:solidFill>
                <a:latin typeface="나눔스퀘어 Bold"/>
                <a:ea typeface="나눔스퀘어 Bold"/>
              </a:rPr>
              <a:t>가 탄막을 피하여</a:t>
            </a:r>
            <a:r>
              <a:rPr lang="en-US" altLang="ko-KR">
                <a:solidFill>
                  <a:schemeClr val="tx2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>
                <a:solidFill>
                  <a:schemeClr val="tx2"/>
                </a:solidFill>
                <a:latin typeface="나눔스퀘어 Bold"/>
                <a:ea typeface="나눔스퀘어 Bold"/>
              </a:rPr>
              <a:t> 탄막이 행성에 부딪히면 점수를 추가합니다</a:t>
            </a:r>
            <a:r>
              <a:rPr lang="en-US" altLang="ko-KR">
                <a:solidFill>
                  <a:schemeClr val="tx2"/>
                </a:solidFill>
                <a:latin typeface="나눔스퀘어 Bold"/>
                <a:ea typeface="나눔스퀘어 Bold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39581" y="3725333"/>
            <a:ext cx="1430233" cy="36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tx2"/>
                </a:solidFill>
                <a:latin typeface="나눔스퀘어 ExtraBold"/>
                <a:ea typeface="나눔스퀘어 ExtraBold"/>
              </a:rPr>
              <a:t>Score  +1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81899" y="3644899"/>
            <a:ext cx="1430233" cy="36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tx2"/>
                </a:solidFill>
                <a:latin typeface="나눔스퀘어 ExtraBold"/>
                <a:ea typeface="나눔스퀘어 ExtraBold"/>
              </a:rPr>
              <a:t>Score  +2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/>
          <p:cNvSpPr txBox="1"/>
          <p:nvPr/>
        </p:nvSpPr>
        <p:spPr>
          <a:xfrm>
            <a:off x="1036218" y="609600"/>
            <a:ext cx="607031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latin typeface="타이포_쌍문동 B"/>
                <a:ea typeface="타이포_쌍문동 B"/>
              </a:rPr>
              <a:t>Restart </a:t>
            </a:r>
            <a:r>
              <a:rPr lang="ko-KR" altLang="en-US" sz="3600" dirty="0">
                <a:latin typeface="타이포_쌍문동 B"/>
                <a:ea typeface="타이포_쌍문동 B"/>
              </a:rPr>
              <a:t>화면에서의 </a:t>
            </a:r>
            <a:r>
              <a:rPr lang="ko-KR" altLang="en-US" sz="3600" dirty="0" err="1">
                <a:latin typeface="타이포_쌍문동 B"/>
                <a:ea typeface="타이포_쌍문동 B"/>
              </a:rPr>
              <a:t>점수판</a:t>
            </a:r>
            <a:endParaRPr lang="ko-KR" altLang="en-US" sz="3600" dirty="0">
              <a:latin typeface="타이포_쌍문동 B"/>
              <a:ea typeface="타이포_쌍문동 B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20BA2A-8534-4598-8373-55200129CF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26" y="1562470"/>
            <a:ext cx="2599215" cy="4620827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7B3C16-2DCC-4EE7-B218-ADB1642EF332}"/>
              </a:ext>
            </a:extLst>
          </p:cNvPr>
          <p:cNvSpPr txBox="1"/>
          <p:nvPr/>
        </p:nvSpPr>
        <p:spPr>
          <a:xfrm>
            <a:off x="5589973" y="2951331"/>
            <a:ext cx="522290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눈꽃 점수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눈꽃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골드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먹어서 얻은 점수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탄막 피하기 점수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플레이어가 탄막을 피하여 행성에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탄막이 부딪혀 얻은 점수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점수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이번판에서 얻은 점수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최고 점수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게임을 플레이하여 얻은 최고 기록 </a:t>
            </a:r>
          </a:p>
        </p:txBody>
      </p:sp>
    </p:spTree>
    <p:extLst>
      <p:ext uri="{BB962C8B-B14F-4D97-AF65-F5344CB8AC3E}">
        <p14:creationId xmlns:p14="http://schemas.microsoft.com/office/powerpoint/2010/main" val="283453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48908" y="635360"/>
            <a:ext cx="2744280" cy="4888779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61103" y="640292"/>
            <a:ext cx="2744390" cy="487891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592915" y="5831415"/>
            <a:ext cx="1628141" cy="367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&lt;</a:t>
            </a:r>
            <a:r>
              <a:rPr lang="ko-KR" altLang="en-US">
                <a:latin typeface="나눔스퀘어 ExtraBold"/>
                <a:ea typeface="나눔스퀘어 ExtraBold"/>
              </a:rPr>
              <a:t> </a:t>
            </a:r>
            <a:r>
              <a:rPr lang="en-US" altLang="ko-KR">
                <a:latin typeface="나눔스퀘어 ExtraBold"/>
                <a:ea typeface="나눔스퀘어 ExtraBold"/>
              </a:rPr>
              <a:t>Start </a:t>
            </a:r>
            <a:r>
              <a:rPr lang="ko-KR" altLang="en-US">
                <a:latin typeface="나눔스퀘어 ExtraBold"/>
                <a:ea typeface="나눔스퀘어 ExtraBold"/>
              </a:rPr>
              <a:t>화면 </a:t>
            </a:r>
            <a:r>
              <a:rPr lang="en-US" altLang="ko-KR">
                <a:latin typeface="나눔스퀘어 ExtraBold"/>
                <a:ea typeface="나눔스퀘어 ExtraBold"/>
              </a:rPr>
              <a:t>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57063" y="5825065"/>
            <a:ext cx="2432476" cy="364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나눔스퀘어 ExtraBold"/>
                <a:ea typeface="나눔스퀘어 ExtraBold"/>
              </a:rPr>
              <a:t>&lt;</a:t>
            </a:r>
            <a:r>
              <a:rPr lang="ko-KR" altLang="en-US">
                <a:latin typeface="나눔스퀘어 ExtraBold"/>
                <a:ea typeface="나눔스퀘어 ExtraBold"/>
              </a:rPr>
              <a:t> </a:t>
            </a:r>
            <a:r>
              <a:rPr lang="en-US" altLang="ko-KR">
                <a:latin typeface="나눔스퀘어 ExtraBold"/>
                <a:ea typeface="나눔스퀘어 ExtraBold"/>
              </a:rPr>
              <a:t>ReStart </a:t>
            </a:r>
            <a:r>
              <a:rPr lang="ko-KR" altLang="en-US">
                <a:latin typeface="나눔스퀘어 ExtraBold"/>
                <a:ea typeface="나눔스퀘어 ExtraBold"/>
              </a:rPr>
              <a:t>화면 </a:t>
            </a:r>
            <a:r>
              <a:rPr lang="en-US" altLang="ko-KR">
                <a:latin typeface="나눔스퀘어 ExtraBold"/>
                <a:ea typeface="나눔스퀘어 ExtraBold"/>
              </a:rPr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6220" y="609600"/>
            <a:ext cx="216918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latin typeface="타이포_쌍문동 B"/>
                <a:ea typeface="타이포_쌍문동 B"/>
              </a:rPr>
              <a:t>랜덤 배경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B447BE-32CB-495A-AD8C-9C5065F93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70" y="1576209"/>
            <a:ext cx="1212500" cy="216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F00F14-C35C-440D-8B20-491ECE149B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609" y="1576209"/>
            <a:ext cx="1218590" cy="216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305CF1-9CF1-4134-960E-A42905788A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557" y="1576209"/>
            <a:ext cx="1208601" cy="216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2BCD9E-5721-4F36-8133-9E11A131CB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850" y="1576209"/>
            <a:ext cx="1206104" cy="216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5BA711-E71B-4D3C-825C-B13BF5FD80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136" y="4201791"/>
            <a:ext cx="1206104" cy="216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2B5D9F3-04A9-40A8-9E50-D9B180EEE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770" y="4201791"/>
            <a:ext cx="1210000" cy="216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7A50D8-F9E9-48A5-953C-AD7862D0A6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5404" y="4201791"/>
            <a:ext cx="1211098" cy="216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E4DC06-2B67-4B9F-9C70-59C229A02B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3629" y="4201791"/>
            <a:ext cx="1220325" cy="216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A67E47-E51B-4E69-AEBC-BBF732451C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3629" y="1576209"/>
            <a:ext cx="1208601" cy="216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49369B-27F3-4D15-A8B6-70F16E45C70C}"/>
              </a:ext>
            </a:extLst>
          </p:cNvPr>
          <p:cNvSpPr txBox="1"/>
          <p:nvPr/>
        </p:nvSpPr>
        <p:spPr>
          <a:xfrm>
            <a:off x="1282556" y="3777121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Main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6D3B03-CAFF-4D3C-A4C2-254041B078E3}"/>
              </a:ext>
            </a:extLst>
          </p:cNvPr>
          <p:cNvSpPr txBox="1"/>
          <p:nvPr/>
        </p:nvSpPr>
        <p:spPr>
          <a:xfrm>
            <a:off x="3385917" y="3777121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Night party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302A96-8A37-47BE-A7D8-C93A0898A1DC}"/>
              </a:ext>
            </a:extLst>
          </p:cNvPr>
          <p:cNvSpPr txBox="1"/>
          <p:nvPr/>
        </p:nvSpPr>
        <p:spPr>
          <a:xfrm>
            <a:off x="5654201" y="3779774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Pink Cocktail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7FCBBD-EE30-4AD7-B69A-9B3562DA8B3C}"/>
              </a:ext>
            </a:extLst>
          </p:cNvPr>
          <p:cNvSpPr txBox="1"/>
          <p:nvPr/>
        </p:nvSpPr>
        <p:spPr>
          <a:xfrm>
            <a:off x="7858491" y="3779774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Really Snowing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56023A-A07D-40CE-86F4-D73602CB2D54}"/>
              </a:ext>
            </a:extLst>
          </p:cNvPr>
          <p:cNvSpPr txBox="1"/>
          <p:nvPr/>
        </p:nvSpPr>
        <p:spPr>
          <a:xfrm>
            <a:off x="10207052" y="3785390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Purple </a:t>
            </a:r>
            <a:r>
              <a:rPr lang="en-US" altLang="ko-KR" sz="11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Purple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2BD083-6BB5-4F54-A95C-4044E1BBA85D}"/>
              </a:ext>
            </a:extLst>
          </p:cNvPr>
          <p:cNvSpPr txBox="1"/>
          <p:nvPr/>
        </p:nvSpPr>
        <p:spPr>
          <a:xfrm>
            <a:off x="957146" y="6402924"/>
            <a:ext cx="11352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Summer beach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E7DD82-A768-4AD0-8907-20203F51390D}"/>
              </a:ext>
            </a:extLst>
          </p:cNvPr>
          <p:cNvSpPr txBox="1"/>
          <p:nvPr/>
        </p:nvSpPr>
        <p:spPr>
          <a:xfrm>
            <a:off x="3224093" y="6402924"/>
            <a:ext cx="1173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Perhaps Sunset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5FCC24-2FBA-4C67-9DA7-AE8138CD0692}"/>
              </a:ext>
            </a:extLst>
          </p:cNvPr>
          <p:cNvSpPr txBox="1"/>
          <p:nvPr/>
        </p:nvSpPr>
        <p:spPr>
          <a:xfrm>
            <a:off x="5699496" y="6402924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Green tree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4FA0B6-1D53-4E5A-8968-6CF25C97613F}"/>
              </a:ext>
            </a:extLst>
          </p:cNvPr>
          <p:cNvSpPr txBox="1"/>
          <p:nvPr/>
        </p:nvSpPr>
        <p:spPr>
          <a:xfrm>
            <a:off x="10243774" y="6400271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★ 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Hacking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B7702BE-0612-42E9-ADAC-696AB09ABC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15850" y="4201791"/>
            <a:ext cx="1207206" cy="216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71DFE5-64CC-4B74-A764-594DF172E99C}"/>
              </a:ext>
            </a:extLst>
          </p:cNvPr>
          <p:cNvSpPr txBox="1"/>
          <p:nvPr/>
        </p:nvSpPr>
        <p:spPr>
          <a:xfrm>
            <a:off x="7900970" y="6400271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You‘re Model</a:t>
            </a:r>
            <a:endParaRPr lang="ko-KR" altLang="en-US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52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6220" y="609600"/>
            <a:ext cx="263084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 err="1">
                <a:latin typeface="타이포_쌍문동 B"/>
                <a:ea typeface="타이포_쌍문동 B"/>
              </a:rPr>
              <a:t>이스터</a:t>
            </a:r>
            <a:r>
              <a:rPr lang="ko-KR" altLang="en-US" sz="3600" dirty="0">
                <a:latin typeface="타이포_쌍문동 B"/>
                <a:ea typeface="타이포_쌍문동 B"/>
              </a:rPr>
              <a:t> 에그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7E4DC06-2B67-4B9F-9C70-59C229A02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119" y="2719220"/>
            <a:ext cx="2033875" cy="36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32B168-DFC2-406F-89B9-0178C2007885}"/>
              </a:ext>
            </a:extLst>
          </p:cNvPr>
          <p:cNvSpPr txBox="1"/>
          <p:nvPr/>
        </p:nvSpPr>
        <p:spPr>
          <a:xfrm>
            <a:off x="1111247" y="1333499"/>
            <a:ext cx="800892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dirty="0">
                <a:solidFill>
                  <a:schemeClr val="tx2"/>
                </a:solidFill>
                <a:latin typeface="나눔스퀘어 Bold"/>
                <a:ea typeface="나눔스퀘어 Bold"/>
              </a:rPr>
              <a:t>다른 배경에 비해 아주 적은 확률로 나오는 해킹 컨셉의 배경이다</a:t>
            </a:r>
            <a:r>
              <a:rPr lang="en-US" altLang="ko-KR" dirty="0">
                <a:solidFill>
                  <a:schemeClr val="tx2"/>
                </a:solidFill>
                <a:latin typeface="나눔스퀘어 Bold"/>
                <a:ea typeface="나눔스퀘어 Bold"/>
              </a:rPr>
              <a:t>. </a:t>
            </a:r>
          </a:p>
          <a:p>
            <a:pPr>
              <a:defRPr/>
            </a:pPr>
            <a:r>
              <a:rPr lang="en-US" altLang="ko-KR" dirty="0">
                <a:solidFill>
                  <a:schemeClr val="tx2"/>
                </a:solidFill>
                <a:latin typeface="나눔스퀘어 Bold"/>
                <a:ea typeface="나눔스퀘어 Bold"/>
              </a:rPr>
              <a:t>   </a:t>
            </a:r>
            <a:r>
              <a:rPr lang="en-US" altLang="ko-KR" sz="1200" dirty="0">
                <a:solidFill>
                  <a:schemeClr val="tx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</a:t>
            </a:r>
            <a:r>
              <a:rPr lang="ko-KR" altLang="en-US" sz="1200" dirty="0">
                <a:solidFill>
                  <a:schemeClr val="tx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일반 배경이 </a:t>
            </a:r>
            <a:r>
              <a:rPr lang="en-US" altLang="ko-KR" sz="1200" dirty="0" err="1">
                <a:solidFill>
                  <a:schemeClr val="tx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Random.Range</a:t>
            </a:r>
            <a:r>
              <a:rPr lang="en-US" altLang="ko-KR" sz="1200" dirty="0">
                <a:solidFill>
                  <a:schemeClr val="tx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(1,11) </a:t>
            </a:r>
            <a:r>
              <a:rPr lang="ko-KR" altLang="en-US" sz="1200" dirty="0">
                <a:solidFill>
                  <a:schemeClr val="tx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라면 해킹 컨셉은 </a:t>
            </a:r>
            <a:r>
              <a:rPr lang="en-US" altLang="ko-KR" sz="1200" dirty="0" err="1">
                <a:solidFill>
                  <a:schemeClr val="tx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Random.Range</a:t>
            </a:r>
            <a:r>
              <a:rPr lang="en-US" altLang="ko-KR" sz="1200" dirty="0">
                <a:solidFill>
                  <a:schemeClr val="tx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(1,30) </a:t>
            </a:r>
          </a:p>
          <a:p>
            <a:pPr>
              <a:defRPr/>
            </a:pPr>
            <a:endParaRPr lang="en-US" altLang="ko-KR" sz="1200" dirty="0">
              <a:solidFill>
                <a:schemeClr val="tx2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defRPr/>
            </a:pPr>
            <a:r>
              <a:rPr lang="en-US" altLang="ko-KR" dirty="0">
                <a:solidFill>
                  <a:schemeClr val="tx2"/>
                </a:solidFill>
                <a:latin typeface="나눔스퀘어 Bold"/>
                <a:ea typeface="나눔스퀘어 Bold"/>
              </a:rPr>
              <a:t>2. </a:t>
            </a:r>
            <a:r>
              <a:rPr lang="ko-KR" altLang="en-US" dirty="0">
                <a:solidFill>
                  <a:schemeClr val="tx2"/>
                </a:solidFill>
                <a:latin typeface="나눔스퀘어 Bold"/>
                <a:ea typeface="나눔스퀘어 Bold"/>
              </a:rPr>
              <a:t>여기에서는 </a:t>
            </a:r>
            <a:r>
              <a:rPr lang="en-US" altLang="ko-KR" dirty="0">
                <a:solidFill>
                  <a:schemeClr val="tx2"/>
                </a:solidFill>
                <a:latin typeface="나눔스퀘어 Bold"/>
                <a:ea typeface="나눔스퀘어 Bold"/>
              </a:rPr>
              <a:t>‘</a:t>
            </a:r>
            <a:r>
              <a:rPr lang="ko-KR" altLang="en-US" dirty="0">
                <a:solidFill>
                  <a:schemeClr val="tx2"/>
                </a:solidFill>
                <a:latin typeface="나눔스퀘어 Bold"/>
                <a:ea typeface="나눔스퀘어 Bold"/>
              </a:rPr>
              <a:t>점수 별</a:t>
            </a:r>
            <a:r>
              <a:rPr lang="en-US" altLang="ko-KR" dirty="0">
                <a:solidFill>
                  <a:schemeClr val="tx2"/>
                </a:solidFill>
                <a:latin typeface="나눔스퀘어 Bold"/>
                <a:ea typeface="나눔스퀘어 Bold"/>
              </a:rPr>
              <a:t>’</a:t>
            </a:r>
            <a:r>
              <a:rPr lang="ko-KR" altLang="en-US" dirty="0">
                <a:solidFill>
                  <a:schemeClr val="tx2"/>
                </a:solidFill>
                <a:latin typeface="나눔스퀘어 Bold"/>
                <a:ea typeface="나눔스퀘어 Bold"/>
              </a:rPr>
              <a:t>에 닿으면 </a:t>
            </a:r>
            <a:r>
              <a:rPr lang="en-US" altLang="ko-KR" dirty="0">
                <a:solidFill>
                  <a:schemeClr val="tx2"/>
                </a:solidFill>
                <a:latin typeface="나눔스퀘어 Bold"/>
                <a:ea typeface="나눔스퀘어 Bold"/>
              </a:rPr>
              <a:t>HP</a:t>
            </a:r>
            <a:r>
              <a:rPr lang="ko-KR" altLang="en-US" dirty="0">
                <a:solidFill>
                  <a:schemeClr val="tx2"/>
                </a:solidFill>
                <a:latin typeface="나눔스퀘어 Bold"/>
                <a:ea typeface="나눔스퀘어 Bold"/>
              </a:rPr>
              <a:t>가 깎이며</a:t>
            </a:r>
            <a:r>
              <a:rPr lang="en-US" altLang="ko-KR" dirty="0">
                <a:solidFill>
                  <a:schemeClr val="tx2"/>
                </a:solidFill>
                <a:latin typeface="나눔스퀘어 Bold"/>
                <a:ea typeface="나눔스퀘어 Bold"/>
              </a:rPr>
              <a:t>, ‘</a:t>
            </a:r>
            <a:r>
              <a:rPr lang="ko-KR" altLang="en-US" dirty="0">
                <a:solidFill>
                  <a:schemeClr val="tx2"/>
                </a:solidFill>
                <a:latin typeface="나눔스퀘어 Bold"/>
                <a:ea typeface="나눔스퀘어 Bold"/>
              </a:rPr>
              <a:t>탄</a:t>
            </a:r>
            <a:r>
              <a:rPr lang="en-US" altLang="ko-KR" dirty="0">
                <a:solidFill>
                  <a:schemeClr val="tx2"/>
                </a:solidFill>
                <a:latin typeface="나눔스퀘어 Bold"/>
                <a:ea typeface="나눔스퀘어 Bold"/>
              </a:rPr>
              <a:t>’</a:t>
            </a:r>
            <a:r>
              <a:rPr lang="ko-KR" altLang="en-US" dirty="0">
                <a:solidFill>
                  <a:schemeClr val="tx2"/>
                </a:solidFill>
                <a:latin typeface="나눔스퀘어 Bold"/>
                <a:ea typeface="나눔스퀘어 Bold"/>
              </a:rPr>
              <a:t>을 먹어야 점수를 획득할 수 있다</a:t>
            </a:r>
            <a:r>
              <a:rPr lang="en-US" altLang="ko-KR" dirty="0">
                <a:solidFill>
                  <a:schemeClr val="tx2"/>
                </a:solidFill>
                <a:latin typeface="나눔스퀘어 Bold"/>
                <a:ea typeface="나눔스퀘어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85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70175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en-US" altLang="ko-KR">
                <a:latin typeface="타이포_쌍문동 B"/>
                <a:ea typeface="타이포_쌍문동 B"/>
              </a:rPr>
              <a:t>Player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FA2DE8-D49D-4D17-A42A-88AB25CB3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863" y="609600"/>
            <a:ext cx="3857625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6220" y="609600"/>
            <a:ext cx="337464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latin typeface="타이포_쌍문동 B"/>
                <a:ea typeface="타이포_쌍문동 B"/>
              </a:rPr>
              <a:t>Player</a:t>
            </a:r>
            <a:r>
              <a:rPr lang="ko-KR" altLang="en-US" sz="3600" dirty="0">
                <a:latin typeface="타이포_쌍문동 B"/>
                <a:ea typeface="타이포_쌍문동 B"/>
              </a:rPr>
              <a:t> 캐릭터</a:t>
            </a:r>
            <a:endParaRPr lang="en-US" altLang="ko-KR" sz="3600" dirty="0">
              <a:latin typeface="타이포_쌍문동 B"/>
              <a:ea typeface="타이포_쌍문동 B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67187" y="634999"/>
            <a:ext cx="3857625" cy="6858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4837" y="634999"/>
            <a:ext cx="38576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36221" y="609600"/>
            <a:ext cx="3808194" cy="636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타이포_쌍문동 B"/>
                <a:ea typeface="타이포_쌍문동 B"/>
              </a:rPr>
              <a:t>Player</a:t>
            </a:r>
            <a:r>
              <a:rPr lang="ko-KR" altLang="en-US" sz="3600">
                <a:latin typeface="타이포_쌍문동 B"/>
                <a:ea typeface="타이포_쌍문동 B"/>
              </a:rPr>
              <a:t>의 속성들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036222" y="5177366"/>
          <a:ext cx="10041354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5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2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70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82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나눔스퀘어 Bold"/>
                          <a:ea typeface="나눔스퀘어 Bold"/>
                        </a:rPr>
                        <a:t>속성명</a:t>
                      </a:r>
                    </a:p>
                  </a:txBody>
                  <a:tcPr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나눔스퀘어 Bold"/>
                          <a:ea typeface="나눔스퀘어 Bold"/>
                        </a:rPr>
                        <a:t>정의</a:t>
                      </a:r>
                    </a:p>
                  </a:txBody>
                  <a:tcP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나눔스퀘어 Bold"/>
                          <a:ea typeface="나눔스퀘어 Bold"/>
                        </a:rPr>
                        <a:t>자료형</a:t>
                      </a:r>
                    </a:p>
                  </a:txBody>
                  <a:tcP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나눔스퀘어 Bold"/>
                          <a:ea typeface="나눔스퀘어 Bold"/>
                        </a:rPr>
                        <a:t>설명</a:t>
                      </a:r>
                    </a:p>
                  </a:txBody>
                  <a:tcP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>
                          <a:latin typeface="나눔스퀘어 Bold"/>
                          <a:ea typeface="나눔스퀘어 Bold"/>
                        </a:rPr>
                        <a:t>비고</a:t>
                      </a:r>
                    </a:p>
                  </a:txBody>
                  <a:tcPr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HP</a:t>
                      </a:r>
                      <a:endParaRPr lang="ko-KR" altLang="en-US" sz="1200"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Integer</a:t>
                      </a:r>
                      <a:endParaRPr lang="ko-KR" altLang="en-US" sz="1200">
                        <a:latin typeface="나눔스퀘어"/>
                        <a:ea typeface="나눔스퀘어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탄을 맞을 때 닳는 플레이어의 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초기 값 </a:t>
                      </a: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:</a:t>
                      </a: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 </a:t>
                      </a: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100</a:t>
                      </a:r>
                    </a:p>
                  </a:txBody>
                  <a:tcPr anchor="ctr"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Speed</a:t>
                      </a:r>
                      <a:endParaRPr lang="ko-KR" altLang="en-US" sz="1200"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</a:lnL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이동 속도</a:t>
                      </a:r>
                    </a:p>
                  </a:txBody>
                  <a:tcPr anchor="ctr"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latin typeface="나눔스퀘어"/>
                          <a:ea typeface="나눔스퀘어"/>
                        </a:rPr>
                        <a:t>Float</a:t>
                      </a:r>
                      <a:endParaRPr lang="ko-KR" altLang="en-US" sz="1200"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플레이어가 움직일 때의 속도</a:t>
                      </a:r>
                    </a:p>
                  </a:txBody>
                  <a:tcPr anchor="ctr"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latin typeface="나눔스퀘어"/>
                          <a:ea typeface="나눔스퀘어"/>
                        </a:rPr>
                        <a:t>변하지 않는 값</a:t>
                      </a:r>
                    </a:p>
                  </a:txBody>
                  <a:tcPr anchor="ctr"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>
          <a:xfrm>
            <a:off x="3076575" y="60960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26" name="그림 10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46625" y="2455333"/>
            <a:ext cx="2698750" cy="2698750"/>
          </a:xfrm>
          <a:prstGeom prst="rect">
            <a:avLst/>
          </a:prstGeom>
        </p:spPr>
      </p:pic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32797" y="783167"/>
            <a:ext cx="1726406" cy="30691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966</Words>
  <Application>Microsoft Office PowerPoint</Application>
  <PresentationFormat>와이드스크린</PresentationFormat>
  <Paragraphs>256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나눔스퀘어 ExtraBold</vt:lpstr>
      <vt:lpstr>타이포_쌍문동 B</vt:lpstr>
      <vt:lpstr>나눔스퀘어 Light</vt:lpstr>
      <vt:lpstr>Arial</vt:lpstr>
      <vt:lpstr>나눔스퀘어 Bold</vt:lpstr>
      <vt:lpstr>맑은 고딕</vt:lpstr>
      <vt:lpstr>나눔스퀘어</vt:lpstr>
      <vt:lpstr>Office 테마</vt:lpstr>
      <vt:lpstr>PowerPoint 프레젠테이션</vt:lpstr>
      <vt:lpstr>PowerPoint 프레젠테이션</vt:lpstr>
      <vt:lpstr>우리의 게임</vt:lpstr>
      <vt:lpstr>PowerPoint 프레젠테이션</vt:lpstr>
      <vt:lpstr>PowerPoint 프레젠테이션</vt:lpstr>
      <vt:lpstr>PowerPoint 프레젠테이션</vt:lpstr>
      <vt:lpstr>Player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Bullet</vt:lpstr>
      <vt:lpstr>PowerPoint 프레젠테이션</vt:lpstr>
      <vt:lpstr>PowerPoint 프레젠테이션</vt:lpstr>
      <vt:lpstr>PowerPoint 프레젠테이션</vt:lpstr>
      <vt:lpstr>PowerPoint 프레젠테이션</vt:lpstr>
      <vt:lpstr>Item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Score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명지전문대학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 </cp:lastModifiedBy>
  <cp:revision>106</cp:revision>
  <dcterms:created xsi:type="dcterms:W3CDTF">2018-04-27T10:19:42Z</dcterms:created>
  <dcterms:modified xsi:type="dcterms:W3CDTF">2018-05-28T14:40:19Z</dcterms:modified>
  <cp:version>0906.0100.01</cp:version>
</cp:coreProperties>
</file>